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9"/>
  </p:notesMasterIdLst>
  <p:handoutMasterIdLst>
    <p:handoutMasterId r:id="rId20"/>
  </p:handoutMasterIdLst>
  <p:sldIdLst>
    <p:sldId id="458" r:id="rId2"/>
    <p:sldId id="264" r:id="rId3"/>
    <p:sldId id="581" r:id="rId4"/>
    <p:sldId id="258" r:id="rId5"/>
    <p:sldId id="535" r:id="rId6"/>
    <p:sldId id="262" r:id="rId7"/>
    <p:sldId id="582" r:id="rId8"/>
    <p:sldId id="540" r:id="rId9"/>
    <p:sldId id="580" r:id="rId10"/>
    <p:sldId id="577" r:id="rId11"/>
    <p:sldId id="578" r:id="rId12"/>
    <p:sldId id="579" r:id="rId13"/>
    <p:sldId id="583" r:id="rId14"/>
    <p:sldId id="588" r:id="rId15"/>
    <p:sldId id="591" r:id="rId16"/>
    <p:sldId id="587" r:id="rId17"/>
    <p:sldId id="584" r:id="rId1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D2AA6A0A-18C5-4FE6-9987-3039D5BC0F74}">
          <p14:sldIdLst>
            <p14:sldId id="458"/>
            <p14:sldId id="264"/>
            <p14:sldId id="581"/>
            <p14:sldId id="258"/>
            <p14:sldId id="535"/>
            <p14:sldId id="262"/>
            <p14:sldId id="582"/>
            <p14:sldId id="540"/>
            <p14:sldId id="580"/>
            <p14:sldId id="577"/>
            <p14:sldId id="578"/>
            <p14:sldId id="579"/>
            <p14:sldId id="583"/>
            <p14:sldId id="588"/>
            <p14:sldId id="591"/>
            <p14:sldId id="587"/>
            <p14:sldId id="584"/>
          </p14:sldIdLst>
        </p14:section>
        <p14:section name="final" id="{F1A07945-71EB-4B53-9F81-2B9A4659111E}">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extLst>
      <p:ext uri="{19B8F6BF-5375-455C-9EA6-DF929625EA0E}">
        <p15:presenceInfo xmlns:p15="http://schemas.microsoft.com/office/powerpoint/2012/main" userId="AbuS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00"/>
    <a:srgbClr val="CDD8E6"/>
    <a:srgbClr val="1E252E"/>
    <a:srgbClr val="00072D"/>
    <a:srgbClr val="004984"/>
    <a:srgbClr val="010203"/>
    <a:srgbClr val="FFDD00"/>
    <a:srgbClr val="ABA81D"/>
    <a:srgbClr val="344252"/>
    <a:srgbClr val="3C4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Koyu Stil 1 - Vurgu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Orta Stil 1 - Vurgu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33" autoAdjust="0"/>
  </p:normalViewPr>
  <p:slideViewPr>
    <p:cSldViewPr snapToGrid="0">
      <p:cViewPr>
        <p:scale>
          <a:sx n="70" d="100"/>
          <a:sy n="70" d="100"/>
        </p:scale>
        <p:origin x="536" y="148"/>
      </p:cViewPr>
      <p:guideLst>
        <p:guide orient="horz" pos="2160"/>
        <p:guide pos="3840"/>
      </p:guideLst>
    </p:cSldViewPr>
  </p:slideViewPr>
  <p:notesTextViewPr>
    <p:cViewPr>
      <p:scale>
        <a:sx n="3" d="2"/>
        <a:sy n="3" d="2"/>
      </p:scale>
      <p:origin x="0" y="0"/>
    </p:cViewPr>
  </p:notesTextViewPr>
  <p:sorterViewPr>
    <p:cViewPr>
      <p:scale>
        <a:sx n="70" d="100"/>
        <a:sy n="70" d="100"/>
      </p:scale>
      <p:origin x="0" y="-12653"/>
    </p:cViewPr>
  </p:sorterViewPr>
  <p:notesViewPr>
    <p:cSldViewPr snapToGrid="0">
      <p:cViewPr>
        <p:scale>
          <a:sx n="100" d="100"/>
          <a:sy n="100" d="100"/>
        </p:scale>
        <p:origin x="880" y="-12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C24EA-8346-4C8B-943C-AD383301A03D}" type="datetimeFigureOut">
              <a:rPr lang="id-ID" smtClean="0"/>
              <a:t>07/05/2024</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E71F5-2935-4BFA-B369-9FA3FAF55664}" type="slidenum">
              <a:rPr lang="id-ID" smtClean="0"/>
              <a:t>‹#›</a:t>
            </a:fld>
            <a:endParaRPr lang="id-ID"/>
          </a:p>
        </p:txBody>
      </p:sp>
    </p:spTree>
    <p:extLst>
      <p:ext uri="{BB962C8B-B14F-4D97-AF65-F5344CB8AC3E}">
        <p14:creationId xmlns:p14="http://schemas.microsoft.com/office/powerpoint/2010/main" val="2695029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D06E5-932C-4F36-8614-8789767FBCD2}" type="datetimeFigureOut">
              <a:rPr lang="id-ID" smtClean="0"/>
              <a:t>07/05/2024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8DD1-33AA-4996-977A-42B26A155BBE}" type="slidenum">
              <a:rPr lang="id-ID" smtClean="0"/>
              <a:t>‹#›</a:t>
            </a:fld>
            <a:endParaRPr lang="id-ID"/>
          </a:p>
        </p:txBody>
      </p:sp>
    </p:spTree>
    <p:extLst>
      <p:ext uri="{BB962C8B-B14F-4D97-AF65-F5344CB8AC3E}">
        <p14:creationId xmlns:p14="http://schemas.microsoft.com/office/powerpoint/2010/main" val="13059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4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45017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8" name="Picture Placeholder 3"/>
          <p:cNvSpPr>
            <a:spLocks noGrp="1"/>
          </p:cNvSpPr>
          <p:nvPr>
            <p:ph type="pic" sz="quarter" idx="11"/>
          </p:nvPr>
        </p:nvSpPr>
        <p:spPr>
          <a:xfrm>
            <a:off x="3971864"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9" name="Picture Placeholder 3"/>
          <p:cNvSpPr>
            <a:spLocks noGrp="1"/>
          </p:cNvSpPr>
          <p:nvPr>
            <p:ph type="pic" sz="quarter" idx="12"/>
          </p:nvPr>
        </p:nvSpPr>
        <p:spPr>
          <a:xfrm>
            <a:off x="6508785" y="2284944"/>
            <a:ext cx="1697846" cy="1697847"/>
          </a:xfrm>
          <a:prstGeom prst="rect">
            <a:avLst/>
          </a:prstGeom>
        </p:spPr>
        <p:txBody>
          <a:bodyPr>
            <a:normAutofit/>
          </a:bodyPr>
          <a:lstStyle>
            <a:lvl1pPr>
              <a:defRPr sz="1600">
                <a:solidFill>
                  <a:schemeClr val="accent2"/>
                </a:solidFill>
              </a:defRPr>
            </a:lvl1pPr>
          </a:lstStyle>
          <a:p>
            <a:endParaRPr lang="id-ID" dirty="0"/>
          </a:p>
        </p:txBody>
      </p:sp>
      <p:sp>
        <p:nvSpPr>
          <p:cNvPr id="10" name="Picture Placeholder 3"/>
          <p:cNvSpPr>
            <a:spLocks noGrp="1"/>
          </p:cNvSpPr>
          <p:nvPr>
            <p:ph type="pic" sz="quarter" idx="13"/>
          </p:nvPr>
        </p:nvSpPr>
        <p:spPr>
          <a:xfrm>
            <a:off x="9030475" y="2284944"/>
            <a:ext cx="1697846" cy="1697847"/>
          </a:xfrm>
          <a:prstGeom prst="rect">
            <a:avLst/>
          </a:prstGeom>
        </p:spPr>
        <p:txBody>
          <a:bodyPr>
            <a:normAutofit/>
          </a:bodyPr>
          <a:lstStyle>
            <a:lvl1pPr>
              <a:defRPr sz="1600">
                <a:solidFill>
                  <a:schemeClr val="accent2"/>
                </a:solidFill>
              </a:defRPr>
            </a:lvl1pPr>
          </a:lstStyle>
          <a:p>
            <a:endParaRPr lang="id-ID"/>
          </a:p>
        </p:txBody>
      </p:sp>
      <p:sp>
        <p:nvSpPr>
          <p:cNvPr id="16" name="Rectangle 15"/>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7" name="Rectangle 16"/>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TextBox 24"/>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6" name="Group 25"/>
          <p:cNvGrpSpPr/>
          <p:nvPr userDrawn="1"/>
        </p:nvGrpSpPr>
        <p:grpSpPr>
          <a:xfrm>
            <a:off x="347419" y="6409324"/>
            <a:ext cx="224082" cy="221156"/>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userDrawn="1"/>
        </p:nvGrpSpPr>
        <p:grpSpPr>
          <a:xfrm flipH="1">
            <a:off x="933709" y="6409324"/>
            <a:ext cx="224082" cy="221156"/>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2" name="Straight Connector 3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943475" y="1228725"/>
            <a:ext cx="2362200" cy="3260725"/>
          </a:xfrm>
        </p:spPr>
        <p:txBody>
          <a:bodyPr>
            <a:normAutofit/>
          </a:bodyPr>
          <a:lstStyle>
            <a:lvl1pPr>
              <a:defRPr sz="16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1" name="Rectangle 20"/>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401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1222375" y="1945431"/>
            <a:ext cx="3106738" cy="2016211"/>
          </a:xfrm>
        </p:spPr>
        <p:txBody>
          <a:bodyPr>
            <a:normAutofit/>
          </a:bodyPr>
          <a:lstStyle>
            <a:lvl1pPr>
              <a:defRPr sz="2000">
                <a:solidFill>
                  <a:schemeClr val="accent2"/>
                </a:solidFill>
              </a:defRPr>
            </a:lvl1pPr>
          </a:lstStyle>
          <a:p>
            <a:endParaRPr lang="id-ID"/>
          </a:p>
        </p:txBody>
      </p:sp>
      <p:sp>
        <p:nvSpPr>
          <p:cNvPr id="9" name="Picture Placeholder 2"/>
          <p:cNvSpPr>
            <a:spLocks noGrp="1"/>
          </p:cNvSpPr>
          <p:nvPr>
            <p:ph type="pic" sz="quarter" idx="11"/>
          </p:nvPr>
        </p:nvSpPr>
        <p:spPr>
          <a:xfrm>
            <a:off x="4533786" y="1945431"/>
            <a:ext cx="3106738" cy="2016211"/>
          </a:xfrm>
        </p:spPr>
        <p:txBody>
          <a:bodyPr>
            <a:normAutofit/>
          </a:bodyPr>
          <a:lstStyle>
            <a:lvl1pPr>
              <a:defRPr sz="2000">
                <a:solidFill>
                  <a:schemeClr val="accent2"/>
                </a:solidFill>
              </a:defRPr>
            </a:lvl1pPr>
          </a:lstStyle>
          <a:p>
            <a:endParaRPr lang="id-ID"/>
          </a:p>
        </p:txBody>
      </p:sp>
      <p:sp>
        <p:nvSpPr>
          <p:cNvPr id="10" name="Picture Placeholder 2"/>
          <p:cNvSpPr>
            <a:spLocks noGrp="1"/>
          </p:cNvSpPr>
          <p:nvPr>
            <p:ph type="pic" sz="quarter" idx="12"/>
          </p:nvPr>
        </p:nvSpPr>
        <p:spPr>
          <a:xfrm>
            <a:off x="7858048" y="1945431"/>
            <a:ext cx="3106738" cy="2016211"/>
          </a:xfrm>
        </p:spPr>
        <p:txBody>
          <a:bodyPr>
            <a:normAutofit/>
          </a:bodyPr>
          <a:lstStyle>
            <a:lvl1pPr>
              <a:defRPr sz="2000">
                <a:solidFill>
                  <a:schemeClr val="accent2"/>
                </a:solidFill>
              </a:defRPr>
            </a:lvl1pPr>
          </a:lstStyle>
          <a:p>
            <a:endParaRPr lang="id-ID"/>
          </a:p>
        </p:txBody>
      </p:sp>
      <p:sp>
        <p:nvSpPr>
          <p:cNvPr id="11" name="Picture Placeholder 2"/>
          <p:cNvSpPr>
            <a:spLocks noGrp="1"/>
          </p:cNvSpPr>
          <p:nvPr>
            <p:ph type="pic" sz="quarter" idx="13"/>
          </p:nvPr>
        </p:nvSpPr>
        <p:spPr>
          <a:xfrm>
            <a:off x="1222375" y="4177345"/>
            <a:ext cx="3106738" cy="2016211"/>
          </a:xfrm>
        </p:spPr>
        <p:txBody>
          <a:bodyPr>
            <a:normAutofit/>
          </a:bodyPr>
          <a:lstStyle>
            <a:lvl1pPr>
              <a:defRPr sz="2000">
                <a:solidFill>
                  <a:schemeClr val="accent2"/>
                </a:solidFill>
              </a:defRPr>
            </a:lvl1pPr>
          </a:lstStyle>
          <a:p>
            <a:endParaRPr lang="id-ID"/>
          </a:p>
        </p:txBody>
      </p:sp>
      <p:sp>
        <p:nvSpPr>
          <p:cNvPr id="12" name="Picture Placeholder 2"/>
          <p:cNvSpPr>
            <a:spLocks noGrp="1"/>
          </p:cNvSpPr>
          <p:nvPr>
            <p:ph type="pic" sz="quarter" idx="14"/>
          </p:nvPr>
        </p:nvSpPr>
        <p:spPr>
          <a:xfrm>
            <a:off x="4533786" y="4177345"/>
            <a:ext cx="3106738" cy="2016211"/>
          </a:xfrm>
        </p:spPr>
        <p:txBody>
          <a:bodyPr>
            <a:normAutofit/>
          </a:bodyPr>
          <a:lstStyle>
            <a:lvl1pPr>
              <a:defRPr sz="2000">
                <a:solidFill>
                  <a:schemeClr val="accent2"/>
                </a:solidFill>
              </a:defRPr>
            </a:lvl1pPr>
          </a:lstStyle>
          <a:p>
            <a:endParaRPr lang="id-ID"/>
          </a:p>
        </p:txBody>
      </p:sp>
      <p:sp>
        <p:nvSpPr>
          <p:cNvPr id="13" name="Picture Placeholder 2"/>
          <p:cNvSpPr>
            <a:spLocks noGrp="1"/>
          </p:cNvSpPr>
          <p:nvPr>
            <p:ph type="pic" sz="quarter" idx="15"/>
          </p:nvPr>
        </p:nvSpPr>
        <p:spPr>
          <a:xfrm>
            <a:off x="7858048" y="4177345"/>
            <a:ext cx="3106738" cy="2016211"/>
          </a:xfrm>
        </p:spPr>
        <p:txBody>
          <a:bodyPr>
            <a:normAutofit/>
          </a:bodyPr>
          <a:lstStyle>
            <a:lvl1pPr>
              <a:defRPr sz="2000">
                <a:solidFill>
                  <a:schemeClr val="accent2"/>
                </a:solidFill>
              </a:defRPr>
            </a:lvl1pPr>
          </a:lstStyle>
          <a:p>
            <a:endParaRPr lang="id-ID"/>
          </a:p>
        </p:txBody>
      </p:sp>
      <p:sp>
        <p:nvSpPr>
          <p:cNvPr id="14" name="Freeform 5"/>
          <p:cNvSpPr>
            <a:spLocks/>
          </p:cNvSpPr>
          <p:nvPr userDrawn="1"/>
        </p:nvSpPr>
        <p:spPr bwMode="auto">
          <a:xfrm flipH="1">
            <a:off x="9305255" y="2655843"/>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8"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19" name="Freeform 5"/>
          <p:cNvSpPr>
            <a:spLocks/>
          </p:cNvSpPr>
          <p:nvPr userDrawn="1"/>
        </p:nvSpPr>
        <p:spPr bwMode="auto">
          <a:xfrm flipH="1">
            <a:off x="8352858" y="2453988"/>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sz="1400">
              <a:solidFill>
                <a:schemeClr val="accent2"/>
              </a:solidFill>
            </a:endParaRPr>
          </a:p>
        </p:txBody>
      </p:sp>
      <p:sp>
        <p:nvSpPr>
          <p:cNvPr id="21" name="Rectangle 20"/>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Rectangle 21"/>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31" name="Group 30"/>
          <p:cNvGrpSpPr/>
          <p:nvPr userDrawn="1"/>
        </p:nvGrpSpPr>
        <p:grpSpPr>
          <a:xfrm>
            <a:off x="347419" y="6409324"/>
            <a:ext cx="224082" cy="221156"/>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userDrawn="1"/>
        </p:nvGrpSpPr>
        <p:grpSpPr>
          <a:xfrm flipH="1">
            <a:off x="933709" y="6409324"/>
            <a:ext cx="224082" cy="221156"/>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1192213" y="2152650"/>
            <a:ext cx="3206750" cy="3138488"/>
          </a:xfrm>
        </p:spPr>
        <p:txBody>
          <a:bodyPr>
            <a:normAutofit/>
          </a:bodyPr>
          <a:lstStyle>
            <a:lvl1pPr>
              <a:defRPr sz="1600">
                <a:solidFill>
                  <a:schemeClr val="accent2"/>
                </a:solidFill>
              </a:defRPr>
            </a:lvl1pPr>
          </a:lstStyle>
          <a:p>
            <a:endParaRPr lang="id-ID"/>
          </a:p>
        </p:txBody>
      </p:sp>
      <p:sp>
        <p:nvSpPr>
          <p:cNvPr id="16" name="Picture Placeholder 14"/>
          <p:cNvSpPr>
            <a:spLocks noGrp="1"/>
          </p:cNvSpPr>
          <p:nvPr>
            <p:ph type="pic" sz="quarter" idx="11"/>
          </p:nvPr>
        </p:nvSpPr>
        <p:spPr>
          <a:xfrm>
            <a:off x="4487822" y="2152650"/>
            <a:ext cx="3206750" cy="3138488"/>
          </a:xfrm>
        </p:spPr>
        <p:txBody>
          <a:bodyPr>
            <a:normAutofit/>
          </a:bodyPr>
          <a:lstStyle>
            <a:lvl1pPr>
              <a:defRPr sz="1600">
                <a:solidFill>
                  <a:schemeClr val="accent2"/>
                </a:solidFill>
              </a:defRPr>
            </a:lvl1pPr>
          </a:lstStyle>
          <a:p>
            <a:endParaRPr lang="id-ID"/>
          </a:p>
        </p:txBody>
      </p:sp>
      <p:sp>
        <p:nvSpPr>
          <p:cNvPr id="17" name="Picture Placeholder 14"/>
          <p:cNvSpPr>
            <a:spLocks noGrp="1"/>
          </p:cNvSpPr>
          <p:nvPr>
            <p:ph type="pic" sz="quarter" idx="12"/>
          </p:nvPr>
        </p:nvSpPr>
        <p:spPr>
          <a:xfrm>
            <a:off x="7809924" y="2152650"/>
            <a:ext cx="3206750" cy="3138488"/>
          </a:xfrm>
        </p:spPr>
        <p:txBody>
          <a:bodyPr>
            <a:normAutofit/>
          </a:bodyPr>
          <a:lstStyle>
            <a:lvl1pPr>
              <a:defRPr sz="1600">
                <a:solidFill>
                  <a:schemeClr val="accent2"/>
                </a:solidFill>
              </a:defRPr>
            </a:lvl1pPr>
          </a:lstStyle>
          <a:p>
            <a:endParaRPr lang="id-ID"/>
          </a:p>
        </p:txBody>
      </p:sp>
      <p:sp>
        <p:nvSpPr>
          <p:cNvPr id="25" name="Rectangle 2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Rectangle 2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7" name="TextBox 2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8" name="Group 27"/>
          <p:cNvGrpSpPr/>
          <p:nvPr userDrawn="1"/>
        </p:nvGrpSpPr>
        <p:grpSpPr>
          <a:xfrm>
            <a:off x="347419" y="6409324"/>
            <a:ext cx="224082" cy="221156"/>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userDrawn="1"/>
        </p:nvGrpSpPr>
        <p:grpSpPr>
          <a:xfrm flipH="1">
            <a:off x="933709" y="6409324"/>
            <a:ext cx="224082" cy="221156"/>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4" name="Straight Connector 33"/>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734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1045466" y="2283008"/>
            <a:ext cx="4969744" cy="3753338"/>
          </a:xfrm>
        </p:spPr>
        <p:txBody>
          <a:bodyPr>
            <a:normAutofit/>
          </a:bodyPr>
          <a:lstStyle>
            <a:lvl1pPr>
              <a:defRPr sz="1800">
                <a:solidFill>
                  <a:schemeClr val="accent2"/>
                </a:solidFill>
              </a:defRPr>
            </a:lvl1pPr>
          </a:lstStyle>
          <a:p>
            <a:endParaRPr lang="id-ID"/>
          </a:p>
        </p:txBody>
      </p:sp>
      <p:sp>
        <p:nvSpPr>
          <p:cNvPr id="9" name="Picture Placeholder 3"/>
          <p:cNvSpPr>
            <a:spLocks noGrp="1"/>
          </p:cNvSpPr>
          <p:nvPr>
            <p:ph type="pic" sz="quarter" idx="11"/>
          </p:nvPr>
        </p:nvSpPr>
        <p:spPr>
          <a:xfrm>
            <a:off x="6516763" y="2283008"/>
            <a:ext cx="4969744" cy="3753338"/>
          </a:xfrm>
        </p:spPr>
        <p:txBody>
          <a:bodyPr>
            <a:normAutofit/>
          </a:bodyPr>
          <a:lstStyle>
            <a:lvl1pPr>
              <a:defRPr sz="18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94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1045466" y="2283008"/>
            <a:ext cx="4969744" cy="3753338"/>
          </a:xfrm>
        </p:spPr>
        <p:txBody>
          <a:bodyPr>
            <a:normAutofit/>
          </a:bodyPr>
          <a:lstStyle>
            <a:lvl1pPr>
              <a:defRPr sz="2000">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47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12192000" cy="3143250"/>
          </a:xfrm>
        </p:spPr>
        <p:txBody>
          <a:bodyPr>
            <a:normAutofit/>
          </a:bodyPr>
          <a:lstStyle>
            <a:lvl1pPr>
              <a:defRPr sz="2000">
                <a:solidFill>
                  <a:schemeClr val="accent2"/>
                </a:solidFill>
              </a:defRPr>
            </a:lvl1pPr>
          </a:lstStyle>
          <a:p>
            <a:endParaRPr lang="id-ID"/>
          </a:p>
        </p:txBody>
      </p:sp>
      <p:sp>
        <p:nvSpPr>
          <p:cNvPr id="8" name="Picture Placeholder 3"/>
          <p:cNvSpPr>
            <a:spLocks noGrp="1"/>
          </p:cNvSpPr>
          <p:nvPr>
            <p:ph type="pic" sz="quarter" idx="11"/>
          </p:nvPr>
        </p:nvSpPr>
        <p:spPr>
          <a:xfrm>
            <a:off x="1456589" y="1280867"/>
            <a:ext cx="1550340" cy="2598991"/>
          </a:xfrm>
        </p:spPr>
        <p:txBody>
          <a:bodyPr>
            <a:normAutofit/>
          </a:bodyPr>
          <a:lstStyle>
            <a:lvl1pPr>
              <a:defRPr sz="1800">
                <a:solidFill>
                  <a:schemeClr val="accent2"/>
                </a:solidFill>
              </a:defRPr>
            </a:lvl1pPr>
          </a:lstStyle>
          <a:p>
            <a:endParaRPr lang="id-ID" dirty="0"/>
          </a:p>
        </p:txBody>
      </p:sp>
      <p:sp>
        <p:nvSpPr>
          <p:cNvPr id="9" name="Picture Placeholder 3"/>
          <p:cNvSpPr>
            <a:spLocks noGrp="1"/>
          </p:cNvSpPr>
          <p:nvPr>
            <p:ph type="pic" sz="quarter" idx="10"/>
          </p:nvPr>
        </p:nvSpPr>
        <p:spPr>
          <a:xfrm>
            <a:off x="2855740" y="839411"/>
            <a:ext cx="1776413" cy="2977979"/>
          </a:xfrm>
        </p:spPr>
        <p:txBody>
          <a:bodyPr>
            <a:normAutofit/>
          </a:bodyPr>
          <a:lstStyle>
            <a:lvl1pPr>
              <a:defRPr sz="1800">
                <a:solidFill>
                  <a:schemeClr val="accent2"/>
                </a:solidFill>
              </a:defRPr>
            </a:lvl1pPr>
          </a:lstStyle>
          <a:p>
            <a:endParaRPr lang="id-ID" dirty="0"/>
          </a:p>
        </p:txBody>
      </p:sp>
      <p:sp>
        <p:nvSpPr>
          <p:cNvPr id="15" name="Rectangle 14"/>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Rectangle 15"/>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833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299" y="3164617"/>
            <a:ext cx="6819990" cy="4020519"/>
          </a:xfrm>
        </p:spPr>
        <p:txBody>
          <a:bodyPr>
            <a:normAutofit/>
          </a:bodyPr>
          <a:lstStyle>
            <a:lvl1pPr>
              <a:defRPr sz="1800">
                <a:solidFill>
                  <a:schemeClr val="accent2"/>
                </a:solidFill>
              </a:defRPr>
            </a:lvl1pPr>
          </a:lstStyle>
          <a:p>
            <a:endParaRPr lang="id-ID" dirty="0"/>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78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3813"/>
            <a:ext cx="12192000" cy="4117976"/>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TextBox 22"/>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102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12187314" cy="4000500"/>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p:cNvSpPr>
            <a:spLocks noGrp="1"/>
          </p:cNvSpPr>
          <p:nvPr>
            <p:ph type="pic" sz="quarter" idx="10"/>
          </p:nvPr>
        </p:nvSpPr>
        <p:spPr>
          <a:xfrm>
            <a:off x="4265098" y="1704098"/>
            <a:ext cx="3633145" cy="2288465"/>
          </a:xfrm>
        </p:spPr>
        <p:txBody>
          <a:bodyPr>
            <a:normAutofit/>
          </a:bodyPr>
          <a:lstStyle>
            <a:lvl1pPr>
              <a:defRPr sz="20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3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2140431"/>
            <a:ext cx="12192000" cy="3241193"/>
          </a:xfrm>
        </p:spPr>
        <p:txBody>
          <a:bodyPr/>
          <a:lstStyle>
            <a:lvl1pPr>
              <a:defRPr>
                <a:solidFill>
                  <a:schemeClr val="accent2"/>
                </a:solidFill>
              </a:defRPr>
            </a:lvl1pPr>
          </a:lstStyle>
          <a:p>
            <a:endParaRPr lang="id-ID"/>
          </a:p>
        </p:txBody>
      </p:sp>
      <p:sp>
        <p:nvSpPr>
          <p:cNvPr id="13" name="Rectangle 12"/>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4" name="Rectangle 13"/>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2" name="TextBox 21"/>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3" name="Group 22"/>
          <p:cNvGrpSpPr/>
          <p:nvPr userDrawn="1"/>
        </p:nvGrpSpPr>
        <p:grpSpPr>
          <a:xfrm>
            <a:off x="347419" y="6409324"/>
            <a:ext cx="224082" cy="221156"/>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userDrawn="1"/>
        </p:nvGrpSpPr>
        <p:grpSpPr>
          <a:xfrm flipH="1">
            <a:off x="933709" y="6409324"/>
            <a:ext cx="224082" cy="221156"/>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6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516313"/>
            <a:ext cx="1366837" cy="1366837"/>
          </a:xfrm>
          <a:prstGeom prst="ellipse">
            <a:avLst/>
          </a:prstGeom>
          <a:ln w="57150">
            <a:solidFill>
              <a:schemeClr val="accent1"/>
            </a:solidFill>
          </a:ln>
        </p:spPr>
        <p:txBody>
          <a:bodyPr>
            <a:normAutofit/>
          </a:bodyPr>
          <a:lstStyle>
            <a:lvl1pPr>
              <a:defRPr sz="1400">
                <a:solidFill>
                  <a:schemeClr val="accent2"/>
                </a:solidFill>
              </a:defRPr>
            </a:lvl1pPr>
          </a:lstStyle>
          <a:p>
            <a:endParaRPr lang="id-ID"/>
          </a:p>
        </p:txBody>
      </p:sp>
      <p:sp>
        <p:nvSpPr>
          <p:cNvPr id="16" name="Picture Placeholder 3"/>
          <p:cNvSpPr>
            <a:spLocks noGrp="1"/>
          </p:cNvSpPr>
          <p:nvPr>
            <p:ph type="pic" sz="quarter" idx="11"/>
          </p:nvPr>
        </p:nvSpPr>
        <p:spPr>
          <a:xfrm>
            <a:off x="9529057" y="4823209"/>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3" name="Rectangle 22"/>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4" name="TextBox 23"/>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5" name="Group 24"/>
          <p:cNvGrpSpPr/>
          <p:nvPr userDrawn="1"/>
        </p:nvGrpSpPr>
        <p:grpSpPr>
          <a:xfrm>
            <a:off x="347419" y="6409324"/>
            <a:ext cx="224082" cy="221156"/>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userDrawn="1"/>
        </p:nvGrpSpPr>
        <p:grpSpPr>
          <a:xfrm flipH="1">
            <a:off x="933709" y="6409324"/>
            <a:ext cx="224082" cy="221156"/>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1" name="Straight Connector 3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022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96106" y="3614791"/>
            <a:ext cx="1366837" cy="1366837"/>
          </a:xfrm>
          <a:prstGeom prst="ellipse">
            <a:avLst/>
          </a:prstGeom>
          <a:ln w="57150">
            <a:solidFill>
              <a:schemeClr val="accent5"/>
            </a:solidFill>
          </a:ln>
        </p:spPr>
        <p:txBody>
          <a:bodyPr>
            <a:normAutofit/>
          </a:bodyPr>
          <a:lstStyle>
            <a:lvl1pPr>
              <a:defRPr sz="1400">
                <a:solidFill>
                  <a:schemeClr val="accent2"/>
                </a:solidFill>
              </a:defRPr>
            </a:lvl1pPr>
          </a:lstStyle>
          <a:p>
            <a:endParaRPr lang="id-ID" dirty="0"/>
          </a:p>
        </p:txBody>
      </p:sp>
      <p:sp>
        <p:nvSpPr>
          <p:cNvPr id="16" name="Picture Placeholder 3"/>
          <p:cNvSpPr>
            <a:spLocks noGrp="1"/>
          </p:cNvSpPr>
          <p:nvPr>
            <p:ph type="pic" sz="quarter" idx="11"/>
          </p:nvPr>
        </p:nvSpPr>
        <p:spPr>
          <a:xfrm>
            <a:off x="9529057" y="4921687"/>
            <a:ext cx="1366837" cy="1366837"/>
          </a:xfrm>
          <a:prstGeom prst="ellipse">
            <a:avLst/>
          </a:prstGeom>
          <a:ln w="57150">
            <a:solidFill>
              <a:schemeClr val="accent6"/>
            </a:solidFill>
          </a:ln>
        </p:spPr>
        <p:txBody>
          <a:bodyPr>
            <a:normAutofit/>
          </a:bodyPr>
          <a:lstStyle>
            <a:lvl1pPr>
              <a:defRPr sz="1400">
                <a:solidFill>
                  <a:schemeClr val="accent2"/>
                </a:solidFill>
              </a:defRPr>
            </a:lvl1pPr>
          </a:lstStyle>
          <a:p>
            <a:endParaRPr lang="id-ID" dirty="0"/>
          </a:p>
        </p:txBody>
      </p:sp>
      <p:sp>
        <p:nvSpPr>
          <p:cNvPr id="49" name="Picture Placeholder 3"/>
          <p:cNvSpPr>
            <a:spLocks noGrp="1"/>
          </p:cNvSpPr>
          <p:nvPr>
            <p:ph type="pic" sz="quarter" idx="12"/>
          </p:nvPr>
        </p:nvSpPr>
        <p:spPr>
          <a:xfrm>
            <a:off x="1296106" y="971203"/>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50" name="Picture Placeholder 3"/>
          <p:cNvSpPr>
            <a:spLocks noGrp="1"/>
          </p:cNvSpPr>
          <p:nvPr>
            <p:ph type="pic" sz="quarter" idx="13"/>
          </p:nvPr>
        </p:nvSpPr>
        <p:spPr>
          <a:xfrm>
            <a:off x="9529057" y="2278099"/>
            <a:ext cx="1366837" cy="1366837"/>
          </a:xfrm>
          <a:prstGeom prst="ellipse">
            <a:avLst/>
          </a:prstGeom>
          <a:ln w="57150">
            <a:solidFill>
              <a:schemeClr val="accent4"/>
            </a:solidFill>
          </a:ln>
        </p:spPr>
        <p:txBody>
          <a:bodyPr>
            <a:normAutofit/>
          </a:bodyPr>
          <a:lstStyle>
            <a:lvl1pPr>
              <a:defRPr sz="1400">
                <a:solidFill>
                  <a:schemeClr val="accent2"/>
                </a:solidFill>
              </a:defRPr>
            </a:lvl1pPr>
          </a:lstStyle>
          <a:p>
            <a:endParaRPr lang="id-ID" dirty="0"/>
          </a:p>
        </p:txBody>
      </p:sp>
      <p:sp>
        <p:nvSpPr>
          <p:cNvPr id="24" name="Rectangle 2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5" name="Rectangle 2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26" name="TextBox 2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7" name="Group 26"/>
          <p:cNvGrpSpPr/>
          <p:nvPr userDrawn="1"/>
        </p:nvGrpSpPr>
        <p:grpSpPr>
          <a:xfrm>
            <a:off x="347419" y="6409324"/>
            <a:ext cx="224082" cy="221156"/>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userDrawn="1"/>
        </p:nvGrpSpPr>
        <p:grpSpPr>
          <a:xfrm flipH="1">
            <a:off x="933709" y="6409324"/>
            <a:ext cx="224082" cy="221156"/>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3" name="Straight Connector 32"/>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788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1296106" y="971203"/>
            <a:ext cx="1366837" cy="1366837"/>
          </a:xfrm>
          <a:prstGeom prst="ellipse">
            <a:avLst/>
          </a:prstGeom>
          <a:ln w="57150">
            <a:solidFill>
              <a:schemeClr val="accent2"/>
            </a:solidFill>
          </a:ln>
        </p:spPr>
        <p:txBody>
          <a:bodyPr>
            <a:normAutofit/>
          </a:bodyPr>
          <a:lstStyle>
            <a:lvl1pPr>
              <a:defRPr sz="1400">
                <a:solidFill>
                  <a:schemeClr val="accent5"/>
                </a:solidFill>
              </a:defRPr>
            </a:lvl1pPr>
          </a:lstStyle>
          <a:p>
            <a:endParaRPr lang="id-ID" dirty="0"/>
          </a:p>
        </p:txBody>
      </p:sp>
      <p:sp>
        <p:nvSpPr>
          <p:cNvPr id="10" name="Picture Placeholder 3"/>
          <p:cNvSpPr>
            <a:spLocks noGrp="1"/>
          </p:cNvSpPr>
          <p:nvPr>
            <p:ph type="pic" sz="quarter" idx="13"/>
          </p:nvPr>
        </p:nvSpPr>
        <p:spPr>
          <a:xfrm>
            <a:off x="9529057" y="2278099"/>
            <a:ext cx="1366837" cy="1366837"/>
          </a:xfrm>
          <a:prstGeom prst="ellipse">
            <a:avLst/>
          </a:prstGeom>
          <a:ln w="57150">
            <a:solidFill>
              <a:schemeClr val="accent3"/>
            </a:solidFill>
          </a:ln>
        </p:spPr>
        <p:txBody>
          <a:bodyPr>
            <a:normAutofit/>
          </a:bodyPr>
          <a:lstStyle>
            <a:lvl1pPr>
              <a:defRPr sz="1400">
                <a:solidFill>
                  <a:schemeClr val="accent2"/>
                </a:solidFill>
              </a:defRPr>
            </a:lvl1pPr>
          </a:lstStyle>
          <a:p>
            <a:endParaRPr lang="id-ID" dirty="0"/>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5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4937125" y="3083109"/>
            <a:ext cx="2317750" cy="2317750"/>
          </a:xfrm>
          <a:prstGeom prst="ellipse">
            <a:avLst/>
          </a:prstGeom>
          <a:ln w="98425">
            <a:solidFill>
              <a:schemeClr val="accent6"/>
            </a:solidFill>
          </a:ln>
        </p:spPr>
        <p:txBody>
          <a:bodyPr>
            <a:normAutofit/>
          </a:bodyPr>
          <a:lstStyle>
            <a:lvl1pPr>
              <a:defRPr sz="2400">
                <a:solidFill>
                  <a:schemeClr val="accent2"/>
                </a:solidFill>
              </a:defRPr>
            </a:lvl1pPr>
          </a:lstStyle>
          <a:p>
            <a:endParaRPr lang="id-ID"/>
          </a:p>
        </p:txBody>
      </p:sp>
    </p:spTree>
    <p:extLst>
      <p:ext uri="{BB962C8B-B14F-4D97-AF65-F5344CB8AC3E}">
        <p14:creationId xmlns:p14="http://schemas.microsoft.com/office/powerpoint/2010/main" val="103575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5399088"/>
          </a:xfrm>
        </p:spPr>
        <p:txBody>
          <a:bodyPr>
            <a:normAutofit/>
          </a:bodyPr>
          <a:lstStyle>
            <a:lvl1pPr>
              <a:defRPr sz="3600">
                <a:solidFill>
                  <a:schemeClr val="accent2"/>
                </a:solidFill>
              </a:defRPr>
            </a:lvl1pPr>
          </a:lstStyle>
          <a:p>
            <a:endParaRPr lang="id-ID"/>
          </a:p>
        </p:txBody>
      </p:sp>
      <p:sp>
        <p:nvSpPr>
          <p:cNvPr id="14" name="Rectangle 13"/>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5" name="Rectangle 1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6" name="TextBox 15"/>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24" name="Group 23"/>
          <p:cNvGrpSpPr/>
          <p:nvPr userDrawn="1"/>
        </p:nvGrpSpPr>
        <p:grpSpPr>
          <a:xfrm>
            <a:off x="347419" y="6409324"/>
            <a:ext cx="224082" cy="221156"/>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userDrawn="1"/>
        </p:nvGrpSpPr>
        <p:grpSpPr>
          <a:xfrm flipH="1">
            <a:off x="933709" y="6409324"/>
            <a:ext cx="224082" cy="221156"/>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30" name="Straight Connector 2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93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82FC25-5733-C954-EC20-DFA04B70A3D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817C1E9-80BF-6F9F-FB73-51B8676E7B6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4AA9A01-2F75-B47A-35CD-11D853CDEDA8}"/>
              </a:ext>
            </a:extLst>
          </p:cNvPr>
          <p:cNvSpPr>
            <a:spLocks noGrp="1"/>
          </p:cNvSpPr>
          <p:nvPr>
            <p:ph type="dt" sz="half" idx="10"/>
          </p:nvPr>
        </p:nvSpPr>
        <p:spPr/>
        <p:txBody>
          <a:bodyPr/>
          <a:lstStyle/>
          <a:p>
            <a:fld id="{3790DCDE-954B-46B8-A19A-A85823497E74}" type="datetimeFigureOut">
              <a:rPr lang="tr-TR" smtClean="0"/>
              <a:t>7.05.2024</a:t>
            </a:fld>
            <a:endParaRPr lang="tr-TR"/>
          </a:p>
        </p:txBody>
      </p:sp>
      <p:sp>
        <p:nvSpPr>
          <p:cNvPr id="5" name="Alt Bilgi Yer Tutucusu 4">
            <a:extLst>
              <a:ext uri="{FF2B5EF4-FFF2-40B4-BE49-F238E27FC236}">
                <a16:creationId xmlns:a16="http://schemas.microsoft.com/office/drawing/2014/main" id="{024A23AD-EF63-816B-378B-D075688FB5B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8A7F40F-3AB9-E11F-9B0C-FC6EE2771F42}"/>
              </a:ext>
            </a:extLst>
          </p:cNvPr>
          <p:cNvSpPr>
            <a:spLocks noGrp="1"/>
          </p:cNvSpPr>
          <p:nvPr>
            <p:ph type="sldNum" sz="quarter" idx="12"/>
          </p:nvPr>
        </p:nvSpPr>
        <p:spPr/>
        <p:txBody>
          <a:bodyPr/>
          <a:lstStyle/>
          <a:p>
            <a:fld id="{6D1E8B53-FCC6-41F6-8E65-BA00357A652F}" type="slidenum">
              <a:rPr lang="tr-TR" smtClean="0"/>
              <a:t>‹#›</a:t>
            </a:fld>
            <a:endParaRPr lang="tr-TR"/>
          </a:p>
        </p:txBody>
      </p:sp>
    </p:spTree>
    <p:extLst>
      <p:ext uri="{BB962C8B-B14F-4D97-AF65-F5344CB8AC3E}">
        <p14:creationId xmlns:p14="http://schemas.microsoft.com/office/powerpoint/2010/main" val="6718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68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23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Tree>
    <p:extLst>
      <p:ext uri="{BB962C8B-B14F-4D97-AF65-F5344CB8AC3E}">
        <p14:creationId xmlns:p14="http://schemas.microsoft.com/office/powerpoint/2010/main" val="415729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2"/>
              </a:solidFill>
            </a:endParaRPr>
          </a:p>
        </p:txBody>
      </p:sp>
      <p:sp>
        <p:nvSpPr>
          <p:cNvPr id="7" name="TextBox 6"/>
          <p:cNvSpPr txBox="1"/>
          <p:nvPr userDrawn="1"/>
        </p:nvSpPr>
        <p:spPr>
          <a:xfrm>
            <a:off x="11560205" y="305131"/>
            <a:ext cx="399468"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sp>
        <p:nvSpPr>
          <p:cNvPr id="11" name="Picture Placeholder 3"/>
          <p:cNvSpPr>
            <a:spLocks noGrp="1"/>
          </p:cNvSpPr>
          <p:nvPr>
            <p:ph type="pic" sz="quarter" idx="12"/>
          </p:nvPr>
        </p:nvSpPr>
        <p:spPr>
          <a:xfrm>
            <a:off x="0" y="1993246"/>
            <a:ext cx="12192000" cy="2635316"/>
          </a:xfrm>
        </p:spPr>
        <p:txBody>
          <a:bodyPr>
            <a:normAutofit/>
          </a:bodyPr>
          <a:lstStyle>
            <a:lvl1pPr>
              <a:defRPr sz="1600">
                <a:solidFill>
                  <a:schemeClr val="accent2"/>
                </a:solidFill>
              </a:defRPr>
            </a:lvl1pPr>
          </a:lstStyle>
          <a:p>
            <a:endParaRPr lang="id-ID"/>
          </a:p>
        </p:txBody>
      </p:sp>
      <p:grpSp>
        <p:nvGrpSpPr>
          <p:cNvPr id="15" name="Group 14"/>
          <p:cNvGrpSpPr/>
          <p:nvPr userDrawn="1"/>
        </p:nvGrpSpPr>
        <p:grpSpPr>
          <a:xfrm>
            <a:off x="347419" y="6409324"/>
            <a:ext cx="224082" cy="221156"/>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8" name="Group 17"/>
          <p:cNvGrpSpPr/>
          <p:nvPr userDrawn="1"/>
        </p:nvGrpSpPr>
        <p:grpSpPr>
          <a:xfrm flipH="1">
            <a:off x="933709" y="6409324"/>
            <a:ext cx="224082" cy="221156"/>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1" name="Straight Connector 20"/>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0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p:spPr>
        <p:txBody>
          <a:bodyPr/>
          <a:lstStyle>
            <a:lvl1pPr>
              <a:defRPr sz="1800">
                <a:solidFill>
                  <a:schemeClr val="accent2"/>
                </a:solidFill>
              </a:defRPr>
            </a:lvl1pPr>
          </a:lstStyle>
          <a:p>
            <a:endParaRPr lang="id-ID"/>
          </a:p>
        </p:txBody>
      </p:sp>
      <p:sp>
        <p:nvSpPr>
          <p:cNvPr id="8" name="Picture Placeholder 3"/>
          <p:cNvSpPr>
            <a:spLocks noGrp="1"/>
          </p:cNvSpPr>
          <p:nvPr>
            <p:ph type="pic" sz="quarter" idx="11"/>
          </p:nvPr>
        </p:nvSpPr>
        <p:spPr>
          <a:xfrm>
            <a:off x="0" y="2286000"/>
            <a:ext cx="2034000" cy="2286000"/>
          </a:xfrm>
        </p:spPr>
        <p:txBody>
          <a:bodyPr/>
          <a:lstStyle>
            <a:lvl1pPr>
              <a:defRPr sz="1800">
                <a:solidFill>
                  <a:schemeClr val="accent2"/>
                </a:solidFill>
              </a:defRPr>
            </a:lvl1pPr>
          </a:lstStyle>
          <a:p>
            <a:endParaRPr lang="id-ID"/>
          </a:p>
        </p:txBody>
      </p:sp>
      <p:sp>
        <p:nvSpPr>
          <p:cNvPr id="9" name="Picture Placeholder 3"/>
          <p:cNvSpPr>
            <a:spLocks noGrp="1"/>
          </p:cNvSpPr>
          <p:nvPr>
            <p:ph type="pic" sz="quarter" idx="12"/>
          </p:nvPr>
        </p:nvSpPr>
        <p:spPr>
          <a:xfrm>
            <a:off x="0" y="4572000"/>
            <a:ext cx="2034000" cy="2286000"/>
          </a:xfrm>
        </p:spPr>
        <p:txBody>
          <a:bodyPr/>
          <a:lstStyle>
            <a:lvl1pPr>
              <a:defRPr sz="1800">
                <a:solidFill>
                  <a:schemeClr val="accent2"/>
                </a:solidFill>
              </a:defRPr>
            </a:lvl1pPr>
          </a:lstStyle>
          <a:p>
            <a:endParaRPr lang="id-ID"/>
          </a:p>
        </p:txBody>
      </p:sp>
      <p:sp>
        <p:nvSpPr>
          <p:cNvPr id="10" name="Picture Placeholder 3"/>
          <p:cNvSpPr>
            <a:spLocks noGrp="1"/>
          </p:cNvSpPr>
          <p:nvPr>
            <p:ph type="pic" sz="quarter" idx="13"/>
          </p:nvPr>
        </p:nvSpPr>
        <p:spPr>
          <a:xfrm>
            <a:off x="2037319" y="0"/>
            <a:ext cx="2034000" cy="2286000"/>
          </a:xfrm>
        </p:spPr>
        <p:txBody>
          <a:bodyPr/>
          <a:lstStyle>
            <a:lvl1pPr>
              <a:defRPr sz="1800">
                <a:solidFill>
                  <a:schemeClr val="accent2"/>
                </a:solidFill>
              </a:defRPr>
            </a:lvl1pPr>
          </a:lstStyle>
          <a:p>
            <a:endParaRPr lang="id-ID"/>
          </a:p>
        </p:txBody>
      </p:sp>
      <p:sp>
        <p:nvSpPr>
          <p:cNvPr id="12" name="Picture Placeholder 3"/>
          <p:cNvSpPr>
            <a:spLocks noGrp="1"/>
          </p:cNvSpPr>
          <p:nvPr>
            <p:ph type="pic" sz="quarter" idx="14"/>
          </p:nvPr>
        </p:nvSpPr>
        <p:spPr>
          <a:xfrm>
            <a:off x="2037319" y="2286000"/>
            <a:ext cx="2034000" cy="2286000"/>
          </a:xfrm>
        </p:spPr>
        <p:txBody>
          <a:bodyPr/>
          <a:lstStyle>
            <a:lvl1pPr>
              <a:defRPr sz="1800">
                <a:solidFill>
                  <a:schemeClr val="accent2"/>
                </a:solidFill>
              </a:defRPr>
            </a:lvl1pPr>
          </a:lstStyle>
          <a:p>
            <a:endParaRPr lang="id-ID"/>
          </a:p>
        </p:txBody>
      </p:sp>
      <p:sp>
        <p:nvSpPr>
          <p:cNvPr id="13" name="Picture Placeholder 3"/>
          <p:cNvSpPr>
            <a:spLocks noGrp="1"/>
          </p:cNvSpPr>
          <p:nvPr>
            <p:ph type="pic" sz="quarter" idx="15"/>
          </p:nvPr>
        </p:nvSpPr>
        <p:spPr>
          <a:xfrm>
            <a:off x="2037319" y="4572000"/>
            <a:ext cx="2034000" cy="2286000"/>
          </a:xfrm>
        </p:spPr>
        <p:txBody>
          <a:bodyPr/>
          <a:lstStyle>
            <a:lvl1pPr>
              <a:defRPr sz="1800">
                <a:solidFill>
                  <a:schemeClr val="accent2"/>
                </a:solidFill>
              </a:defRPr>
            </a:lvl1pPr>
          </a:lstStyle>
          <a:p>
            <a:endParaRPr lang="id-ID"/>
          </a:p>
        </p:txBody>
      </p:sp>
      <p:sp>
        <p:nvSpPr>
          <p:cNvPr id="14" name="Picture Placeholder 3"/>
          <p:cNvSpPr>
            <a:spLocks noGrp="1"/>
          </p:cNvSpPr>
          <p:nvPr>
            <p:ph type="pic" sz="quarter" idx="16"/>
          </p:nvPr>
        </p:nvSpPr>
        <p:spPr>
          <a:xfrm>
            <a:off x="4071319" y="0"/>
            <a:ext cx="2034000" cy="2286000"/>
          </a:xfrm>
        </p:spPr>
        <p:txBody>
          <a:bodyPr/>
          <a:lstStyle>
            <a:lvl1pPr>
              <a:defRPr sz="1800">
                <a:solidFill>
                  <a:schemeClr val="accent2"/>
                </a:solidFill>
              </a:defRPr>
            </a:lvl1pPr>
          </a:lstStyle>
          <a:p>
            <a:endParaRPr lang="id-ID"/>
          </a:p>
        </p:txBody>
      </p:sp>
      <p:sp>
        <p:nvSpPr>
          <p:cNvPr id="15" name="Picture Placeholder 3"/>
          <p:cNvSpPr>
            <a:spLocks noGrp="1"/>
          </p:cNvSpPr>
          <p:nvPr>
            <p:ph type="pic" sz="quarter" idx="17"/>
          </p:nvPr>
        </p:nvSpPr>
        <p:spPr>
          <a:xfrm>
            <a:off x="4071319" y="2286000"/>
            <a:ext cx="2034000" cy="2286000"/>
          </a:xfrm>
        </p:spPr>
        <p:txBody>
          <a:bodyPr/>
          <a:lstStyle>
            <a:lvl1pPr>
              <a:defRPr sz="1800">
                <a:solidFill>
                  <a:schemeClr val="accent2"/>
                </a:solidFill>
              </a:defRPr>
            </a:lvl1pPr>
          </a:lstStyle>
          <a:p>
            <a:endParaRPr lang="id-ID"/>
          </a:p>
        </p:txBody>
      </p:sp>
      <p:sp>
        <p:nvSpPr>
          <p:cNvPr id="16" name="Picture Placeholder 3"/>
          <p:cNvSpPr>
            <a:spLocks noGrp="1"/>
          </p:cNvSpPr>
          <p:nvPr>
            <p:ph type="pic" sz="quarter" idx="18"/>
          </p:nvPr>
        </p:nvSpPr>
        <p:spPr>
          <a:xfrm>
            <a:off x="4071319" y="4572000"/>
            <a:ext cx="2034000" cy="2286000"/>
          </a:xfrm>
        </p:spPr>
        <p:txBody>
          <a:bodyPr/>
          <a:lstStyle>
            <a:lvl1pPr>
              <a:defRPr sz="1800">
                <a:solidFill>
                  <a:schemeClr val="accent2"/>
                </a:solidFill>
              </a:defRPr>
            </a:lvl1pPr>
          </a:lstStyle>
          <a:p>
            <a:endParaRPr lang="id-ID"/>
          </a:p>
        </p:txBody>
      </p:sp>
      <p:sp>
        <p:nvSpPr>
          <p:cNvPr id="17" name="Picture Placeholder 3"/>
          <p:cNvSpPr>
            <a:spLocks noGrp="1"/>
          </p:cNvSpPr>
          <p:nvPr>
            <p:ph type="pic" sz="quarter" idx="19"/>
          </p:nvPr>
        </p:nvSpPr>
        <p:spPr>
          <a:xfrm>
            <a:off x="6108638" y="0"/>
            <a:ext cx="2034000" cy="2286000"/>
          </a:xfrm>
        </p:spPr>
        <p:txBody>
          <a:bodyPr/>
          <a:lstStyle>
            <a:lvl1pPr>
              <a:defRPr sz="1800">
                <a:solidFill>
                  <a:schemeClr val="accent2"/>
                </a:solidFill>
              </a:defRPr>
            </a:lvl1pPr>
          </a:lstStyle>
          <a:p>
            <a:endParaRPr lang="id-ID"/>
          </a:p>
        </p:txBody>
      </p:sp>
      <p:sp>
        <p:nvSpPr>
          <p:cNvPr id="18" name="Picture Placeholder 3"/>
          <p:cNvSpPr>
            <a:spLocks noGrp="1"/>
          </p:cNvSpPr>
          <p:nvPr>
            <p:ph type="pic" sz="quarter" idx="20"/>
          </p:nvPr>
        </p:nvSpPr>
        <p:spPr>
          <a:xfrm>
            <a:off x="6108638" y="2286000"/>
            <a:ext cx="2034000" cy="2286000"/>
          </a:xfrm>
        </p:spPr>
        <p:txBody>
          <a:bodyPr/>
          <a:lstStyle>
            <a:lvl1pPr>
              <a:defRPr sz="1800">
                <a:solidFill>
                  <a:schemeClr val="accent2"/>
                </a:solidFill>
              </a:defRPr>
            </a:lvl1pPr>
          </a:lstStyle>
          <a:p>
            <a:endParaRPr lang="id-ID"/>
          </a:p>
        </p:txBody>
      </p:sp>
      <p:sp>
        <p:nvSpPr>
          <p:cNvPr id="19" name="Picture Placeholder 3"/>
          <p:cNvSpPr>
            <a:spLocks noGrp="1"/>
          </p:cNvSpPr>
          <p:nvPr>
            <p:ph type="pic" sz="quarter" idx="21"/>
          </p:nvPr>
        </p:nvSpPr>
        <p:spPr>
          <a:xfrm>
            <a:off x="6108638" y="4572000"/>
            <a:ext cx="2034000" cy="2286000"/>
          </a:xfrm>
        </p:spPr>
        <p:txBody>
          <a:bodyPr/>
          <a:lstStyle>
            <a:lvl1pPr>
              <a:defRPr sz="1800">
                <a:solidFill>
                  <a:schemeClr val="accent2"/>
                </a:solidFill>
              </a:defRPr>
            </a:lvl1pPr>
          </a:lstStyle>
          <a:p>
            <a:endParaRPr lang="id-ID"/>
          </a:p>
        </p:txBody>
      </p:sp>
      <p:sp>
        <p:nvSpPr>
          <p:cNvPr id="20" name="Picture Placeholder 3"/>
          <p:cNvSpPr>
            <a:spLocks noGrp="1"/>
          </p:cNvSpPr>
          <p:nvPr>
            <p:ph type="pic" sz="quarter" idx="22"/>
          </p:nvPr>
        </p:nvSpPr>
        <p:spPr>
          <a:xfrm>
            <a:off x="8139319" y="0"/>
            <a:ext cx="2034000" cy="2286000"/>
          </a:xfrm>
        </p:spPr>
        <p:txBody>
          <a:bodyPr/>
          <a:lstStyle>
            <a:lvl1pPr>
              <a:defRPr sz="1800">
                <a:solidFill>
                  <a:schemeClr val="accent2"/>
                </a:solidFill>
              </a:defRPr>
            </a:lvl1pPr>
          </a:lstStyle>
          <a:p>
            <a:endParaRPr lang="id-ID"/>
          </a:p>
        </p:txBody>
      </p:sp>
      <p:sp>
        <p:nvSpPr>
          <p:cNvPr id="21" name="Picture Placeholder 3"/>
          <p:cNvSpPr>
            <a:spLocks noGrp="1"/>
          </p:cNvSpPr>
          <p:nvPr>
            <p:ph type="pic" sz="quarter" idx="23"/>
          </p:nvPr>
        </p:nvSpPr>
        <p:spPr>
          <a:xfrm>
            <a:off x="8139319" y="2286000"/>
            <a:ext cx="2034000" cy="2286000"/>
          </a:xfrm>
        </p:spPr>
        <p:txBody>
          <a:bodyPr/>
          <a:lstStyle>
            <a:lvl1pPr>
              <a:defRPr sz="1800">
                <a:solidFill>
                  <a:schemeClr val="accent2"/>
                </a:solidFill>
              </a:defRPr>
            </a:lvl1pPr>
          </a:lstStyle>
          <a:p>
            <a:endParaRPr lang="id-ID"/>
          </a:p>
        </p:txBody>
      </p:sp>
      <p:sp>
        <p:nvSpPr>
          <p:cNvPr id="22" name="Picture Placeholder 3"/>
          <p:cNvSpPr>
            <a:spLocks noGrp="1"/>
          </p:cNvSpPr>
          <p:nvPr>
            <p:ph type="pic" sz="quarter" idx="24"/>
          </p:nvPr>
        </p:nvSpPr>
        <p:spPr>
          <a:xfrm>
            <a:off x="8139319" y="4572000"/>
            <a:ext cx="2034000" cy="2286000"/>
          </a:xfrm>
        </p:spPr>
        <p:txBody>
          <a:bodyPr/>
          <a:lstStyle>
            <a:lvl1pPr>
              <a:defRPr sz="1800">
                <a:solidFill>
                  <a:schemeClr val="accent2"/>
                </a:solidFill>
              </a:defRPr>
            </a:lvl1pPr>
          </a:lstStyle>
          <a:p>
            <a:endParaRPr lang="id-ID"/>
          </a:p>
        </p:txBody>
      </p:sp>
      <p:sp>
        <p:nvSpPr>
          <p:cNvPr id="23" name="Picture Placeholder 3"/>
          <p:cNvSpPr>
            <a:spLocks noGrp="1"/>
          </p:cNvSpPr>
          <p:nvPr>
            <p:ph type="pic" sz="quarter" idx="25"/>
          </p:nvPr>
        </p:nvSpPr>
        <p:spPr>
          <a:xfrm>
            <a:off x="10176638" y="0"/>
            <a:ext cx="2034000" cy="2286000"/>
          </a:xfrm>
        </p:spPr>
        <p:txBody>
          <a:bodyPr/>
          <a:lstStyle>
            <a:lvl1pPr>
              <a:defRPr sz="1800">
                <a:solidFill>
                  <a:schemeClr val="accent2"/>
                </a:solidFill>
              </a:defRPr>
            </a:lvl1pPr>
          </a:lstStyle>
          <a:p>
            <a:endParaRPr lang="id-ID"/>
          </a:p>
        </p:txBody>
      </p:sp>
      <p:sp>
        <p:nvSpPr>
          <p:cNvPr id="24" name="Picture Placeholder 3"/>
          <p:cNvSpPr>
            <a:spLocks noGrp="1"/>
          </p:cNvSpPr>
          <p:nvPr>
            <p:ph type="pic" sz="quarter" idx="26"/>
          </p:nvPr>
        </p:nvSpPr>
        <p:spPr>
          <a:xfrm>
            <a:off x="10176638" y="2286000"/>
            <a:ext cx="2034000" cy="2286000"/>
          </a:xfrm>
        </p:spPr>
        <p:txBody>
          <a:bodyPr/>
          <a:lstStyle>
            <a:lvl1pPr>
              <a:defRPr sz="1800">
                <a:solidFill>
                  <a:schemeClr val="accent2"/>
                </a:solidFill>
              </a:defRPr>
            </a:lvl1pPr>
          </a:lstStyle>
          <a:p>
            <a:endParaRPr lang="id-ID"/>
          </a:p>
        </p:txBody>
      </p:sp>
      <p:sp>
        <p:nvSpPr>
          <p:cNvPr id="25" name="Picture Placeholder 3"/>
          <p:cNvSpPr>
            <a:spLocks noGrp="1"/>
          </p:cNvSpPr>
          <p:nvPr>
            <p:ph type="pic" sz="quarter" idx="27"/>
          </p:nvPr>
        </p:nvSpPr>
        <p:spPr>
          <a:xfrm>
            <a:off x="10176638" y="4572000"/>
            <a:ext cx="2034000" cy="2286000"/>
          </a:xfrm>
        </p:spPr>
        <p:txBody>
          <a:bodyPr/>
          <a:lstStyle>
            <a:lvl1pPr>
              <a:defRPr sz="1800">
                <a:solidFill>
                  <a:schemeClr val="accent2"/>
                </a:solidFill>
              </a:defRPr>
            </a:lvl1pPr>
          </a:lstStyle>
          <a:p>
            <a:endParaRPr lang="id-ID"/>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accent2"/>
              </a:solidFill>
            </a:endParaRPr>
          </a:p>
        </p:txBody>
      </p:sp>
      <p:sp>
        <p:nvSpPr>
          <p:cNvPr id="7" name="TextBox 6"/>
          <p:cNvSpPr txBox="1"/>
          <p:nvPr userDrawn="1"/>
        </p:nvSpPr>
        <p:spPr>
          <a:xfrm>
            <a:off x="11584250" y="305131"/>
            <a:ext cx="351378" cy="261610"/>
          </a:xfrm>
          <a:prstGeom prst="rect">
            <a:avLst/>
          </a:prstGeom>
          <a:noFill/>
        </p:spPr>
        <p:txBody>
          <a:bodyPr wrap="none" rtlCol="0">
            <a:spAutoFit/>
          </a:bodyPr>
          <a:lstStyle/>
          <a:p>
            <a:pPr algn="ctr"/>
            <a:fld id="{260E2A6B-A809-4840-BF14-8648BC0BDF87}" type="slidenum">
              <a:rPr lang="id-ID" sz="1050" b="1" smtClean="0">
                <a:solidFill>
                  <a:schemeClr val="accent2"/>
                </a:solidFill>
              </a:rPr>
              <a:pPr algn="ctr"/>
              <a:t>‹#›</a:t>
            </a:fld>
            <a:endParaRPr lang="id-ID" sz="1050" dirty="0">
              <a:solidFill>
                <a:schemeClr val="accent2"/>
              </a:solidFill>
            </a:endParaRPr>
          </a:p>
        </p:txBody>
      </p:sp>
    </p:spTree>
    <p:extLst>
      <p:ext uri="{BB962C8B-B14F-4D97-AF65-F5344CB8AC3E}">
        <p14:creationId xmlns:p14="http://schemas.microsoft.com/office/powerpoint/2010/main" val="202324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sp>
        <p:nvSpPr>
          <p:cNvPr id="26" name="Picture Placeholder 3"/>
          <p:cNvSpPr>
            <a:spLocks noGrp="1"/>
          </p:cNvSpPr>
          <p:nvPr>
            <p:ph type="pic" sz="quarter" idx="10"/>
          </p:nvPr>
        </p:nvSpPr>
        <p:spPr>
          <a:xfrm>
            <a:off x="145017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7" name="Picture Placeholder 3"/>
          <p:cNvSpPr>
            <a:spLocks noGrp="1"/>
          </p:cNvSpPr>
          <p:nvPr>
            <p:ph type="pic" sz="quarter" idx="11"/>
          </p:nvPr>
        </p:nvSpPr>
        <p:spPr>
          <a:xfrm>
            <a:off x="3971864"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8" name="Picture Placeholder 3"/>
          <p:cNvSpPr>
            <a:spLocks noGrp="1"/>
          </p:cNvSpPr>
          <p:nvPr>
            <p:ph type="pic" sz="quarter" idx="12"/>
          </p:nvPr>
        </p:nvSpPr>
        <p:spPr>
          <a:xfrm>
            <a:off x="6508785" y="228494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9" name="Picture Placeholder 3"/>
          <p:cNvSpPr>
            <a:spLocks noGrp="1"/>
          </p:cNvSpPr>
          <p:nvPr>
            <p:ph type="pic" sz="quarter" idx="13"/>
          </p:nvPr>
        </p:nvSpPr>
        <p:spPr>
          <a:xfrm>
            <a:off x="9030475" y="2284944"/>
            <a:ext cx="1697846" cy="1697847"/>
          </a:xfrm>
          <a:prstGeom prst="ellipse">
            <a:avLst/>
          </a:prstGeom>
        </p:spPr>
        <p:txBody>
          <a:bodyPr>
            <a:normAutofit/>
          </a:bodyPr>
          <a:lstStyle>
            <a:lvl1pPr>
              <a:defRPr sz="1600">
                <a:solidFill>
                  <a:schemeClr val="accent2"/>
                </a:solidFill>
              </a:defRPr>
            </a:lvl1pPr>
          </a:lstStyle>
          <a:p>
            <a:endParaRPr lang="id-ID"/>
          </a:p>
        </p:txBody>
      </p:sp>
      <p:grpSp>
        <p:nvGrpSpPr>
          <p:cNvPr id="16" name="Group 15"/>
          <p:cNvGrpSpPr/>
          <p:nvPr userDrawn="1"/>
        </p:nvGrpSpPr>
        <p:grpSpPr>
          <a:xfrm>
            <a:off x="347419" y="6409324"/>
            <a:ext cx="224082" cy="221156"/>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userDrawn="1"/>
        </p:nvGrpSpPr>
        <p:grpSpPr>
          <a:xfrm flipH="1">
            <a:off x="933709" y="6409324"/>
            <a:ext cx="224082" cy="221156"/>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2" name="Straight Connector 21"/>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65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1244493" y="2113494"/>
            <a:ext cx="1697846" cy="1697847"/>
          </a:xfrm>
          <a:prstGeom prst="ellipse">
            <a:avLst/>
          </a:prstGeom>
        </p:spPr>
        <p:txBody>
          <a:bodyPr>
            <a:normAutofit/>
          </a:bodyPr>
          <a:lstStyle>
            <a:lvl1pPr>
              <a:defRPr sz="1600">
                <a:solidFill>
                  <a:schemeClr val="accent2"/>
                </a:solidFill>
              </a:defRPr>
            </a:lvl1pPr>
          </a:lstStyle>
          <a:p>
            <a:endParaRPr lang="id-ID" dirty="0"/>
          </a:p>
        </p:txBody>
      </p:sp>
      <p:sp>
        <p:nvSpPr>
          <p:cNvPr id="2" name="Rectangle 1"/>
          <p:cNvSpPr/>
          <p:nvPr userDrawn="1"/>
        </p:nvSpPr>
        <p:spPr>
          <a:xfrm>
            <a:off x="11528983" y="273543"/>
            <a:ext cx="46191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5" name="Rectangle 4"/>
          <p:cNvSpPr/>
          <p:nvPr userDrawn="1"/>
        </p:nvSpPr>
        <p:spPr>
          <a:xfrm>
            <a:off x="11528983" y="641189"/>
            <a:ext cx="46191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TextBox 6"/>
          <p:cNvSpPr txBox="1"/>
          <p:nvPr userDrawn="1"/>
        </p:nvSpPr>
        <p:spPr>
          <a:xfrm>
            <a:off x="11560205" y="305131"/>
            <a:ext cx="399469"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100" dirty="0">
              <a:solidFill>
                <a:schemeClr val="bg1"/>
              </a:solidFill>
            </a:endParaRPr>
          </a:p>
        </p:txBody>
      </p:sp>
      <p:grpSp>
        <p:nvGrpSpPr>
          <p:cNvPr id="14" name="Group 13"/>
          <p:cNvGrpSpPr/>
          <p:nvPr userDrawn="1"/>
        </p:nvGrpSpPr>
        <p:grpSpPr>
          <a:xfrm>
            <a:off x="347419" y="6409324"/>
            <a:ext cx="224082" cy="221156"/>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userDrawn="1"/>
        </p:nvGrpSpPr>
        <p:grpSpPr>
          <a:xfrm flipH="1">
            <a:off x="933709" y="6409324"/>
            <a:ext cx="224082" cy="221156"/>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20" name="Straight Connector 19"/>
          <p:cNvCxnSpPr/>
          <p:nvPr userDrawn="1"/>
        </p:nvCxnSpPr>
        <p:spPr>
          <a:xfrm>
            <a:off x="552709" y="6522684"/>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2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FBC63-C649-42C3-9C85-0F873F8F0B35}" type="datetimeFigureOut">
              <a:rPr lang="id-ID" smtClean="0"/>
              <a:t>07/05/2024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37306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59" r:id="rId13"/>
    <p:sldLayoutId id="2147483661" r:id="rId14"/>
    <p:sldLayoutId id="2147483662" r:id="rId15"/>
    <p:sldLayoutId id="2147483663" r:id="rId16"/>
    <p:sldLayoutId id="2147483664" r:id="rId17"/>
    <p:sldLayoutId id="2147483665" r:id="rId18"/>
    <p:sldLayoutId id="2147483666" r:id="rId19"/>
    <p:sldLayoutId id="2147483670" r:id="rId20"/>
    <p:sldLayoutId id="2147483668" r:id="rId21"/>
    <p:sldLayoutId id="2147483667" r:id="rId22"/>
    <p:sldLayoutId id="2147483669" r:id="rId23"/>
    <p:sldLayoutId id="2147483672" r:id="rId24"/>
    <p:sldLayoutId id="2147483674" r:id="rId25"/>
    <p:sldLayoutId id="214748367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000"/>
                    </a14:imgEffect>
                    <a14:imgEffect>
                      <a14:colorTemperature colorTemp="7781"/>
                    </a14:imgEffect>
                    <a14:imgEffect>
                      <a14:saturation sat="49000"/>
                    </a14:imgEffect>
                    <a14:imgEffect>
                      <a14:brightnessContrast bright="-24000" contrast="-8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54" name="Resim 53" descr="insan yüzü, adam, insan, kişi, şahıs, alın içeren bir resim&#10;&#10;Açıklama otomatik olarak oluşturuldu">
            <a:extLst>
              <a:ext uri="{FF2B5EF4-FFF2-40B4-BE49-F238E27FC236}">
                <a16:creationId xmlns:a16="http://schemas.microsoft.com/office/drawing/2014/main" id="{003777BD-4920-2867-26E7-88CA009E0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0" y="0"/>
            <a:ext cx="12270260" cy="6858000"/>
          </a:xfrm>
          <a:prstGeom prst="rect">
            <a:avLst/>
          </a:prstGeom>
        </p:spPr>
      </p:pic>
      <p:sp>
        <p:nvSpPr>
          <p:cNvPr id="51" name="Dikdörtgen 50">
            <a:extLst>
              <a:ext uri="{FF2B5EF4-FFF2-40B4-BE49-F238E27FC236}">
                <a16:creationId xmlns:a16="http://schemas.microsoft.com/office/drawing/2014/main" id="{9A1FB339-9D9C-4C41-1EDF-A4054286345A}"/>
              </a:ext>
            </a:extLst>
          </p:cNvPr>
          <p:cNvSpPr/>
          <p:nvPr/>
        </p:nvSpPr>
        <p:spPr>
          <a:xfrm>
            <a:off x="2682871" y="2217683"/>
            <a:ext cx="6826250" cy="3415862"/>
          </a:xfrm>
          <a:prstGeom prst="rect">
            <a:avLst/>
          </a:prstGeom>
          <a:solidFill>
            <a:schemeClr val="tx1">
              <a:lumMod val="65000"/>
              <a:lumOff val="35000"/>
              <a:alpha val="77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Bartın Üniversitesi Logo PNG Vector (EPS) Free Download">
            <a:extLst>
              <a:ext uri="{FF2B5EF4-FFF2-40B4-BE49-F238E27FC236}">
                <a16:creationId xmlns:a16="http://schemas.microsoft.com/office/drawing/2014/main" id="{5E68F90D-4818-4735-78A5-85B0E5293ADD}"/>
              </a:ext>
            </a:extLst>
          </p:cNvPr>
          <p:cNvPicPr>
            <a:picLocks noChangeAspect="1" noChangeArrowheads="1"/>
          </p:cNvPicPr>
          <p:nvPr/>
        </p:nvPicPr>
        <p:blipFill>
          <a:blip r:embed="rId5">
            <a:alphaModFix amt="79000"/>
            <a:extLst>
              <a:ext uri="{BEBA8EAE-BF5A-486C-A8C5-ECC9F3942E4B}">
                <a14:imgProps xmlns:a14="http://schemas.microsoft.com/office/drawing/2010/main">
                  <a14:imgLayer r:embed="rId6">
                    <a14:imgEffect>
                      <a14:saturation sat="97000"/>
                    </a14:imgEffect>
                    <a14:imgEffect>
                      <a14:brightnessContrast bright="-2000" contrast="-4000"/>
                    </a14:imgEffect>
                  </a14:imgLayer>
                </a14:imgProps>
              </a:ext>
              <a:ext uri="{28A0092B-C50C-407E-A947-70E740481C1C}">
                <a14:useLocalDpi xmlns:a14="http://schemas.microsoft.com/office/drawing/2010/main" val="0"/>
              </a:ext>
            </a:extLst>
          </a:blip>
          <a:srcRect/>
          <a:stretch>
            <a:fillRect/>
          </a:stretch>
        </p:blipFill>
        <p:spPr bwMode="auto">
          <a:xfrm>
            <a:off x="256386" y="257714"/>
            <a:ext cx="1863649" cy="1863649"/>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sp>
        <p:nvSpPr>
          <p:cNvPr id="9" name="TextBox 7">
            <a:extLst>
              <a:ext uri="{FF2B5EF4-FFF2-40B4-BE49-F238E27FC236}">
                <a16:creationId xmlns:a16="http://schemas.microsoft.com/office/drawing/2014/main" id="{B8639600-3A69-C291-CE96-3787540E59DB}"/>
              </a:ext>
            </a:extLst>
          </p:cNvPr>
          <p:cNvSpPr txBox="1"/>
          <p:nvPr/>
        </p:nvSpPr>
        <p:spPr>
          <a:xfrm>
            <a:off x="2792688" y="2362686"/>
            <a:ext cx="6606617" cy="954107"/>
          </a:xfrm>
          <a:prstGeom prst="rect">
            <a:avLst/>
          </a:prstGeom>
          <a:noFill/>
        </p:spPr>
        <p:txBody>
          <a:bodyPr wrap="none" rtlCol="0">
            <a:spAutoFit/>
          </a:bodyPr>
          <a:lstStyle/>
          <a:p>
            <a:pPr algn="ctr"/>
            <a:r>
              <a:rPr lang="tr-TR" sz="5600" b="1" dirty="0">
                <a:solidFill>
                  <a:schemeClr val="bg1"/>
                </a:solidFill>
                <a:latin typeface="Calibri" panose="020F0502020204030204" pitchFamily="34" charset="0"/>
                <a:ea typeface="Calibri" panose="020F0502020204030204" pitchFamily="34" charset="0"/>
                <a:cs typeface="Calibri" panose="020F0502020204030204" pitchFamily="34" charset="0"/>
              </a:rPr>
              <a:t>DCGAN UYGULAMASI</a:t>
            </a:r>
            <a:endParaRPr lang="en-US" sz="5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Metin kutusu 14">
            <a:extLst>
              <a:ext uri="{FF2B5EF4-FFF2-40B4-BE49-F238E27FC236}">
                <a16:creationId xmlns:a16="http://schemas.microsoft.com/office/drawing/2014/main" id="{0505BCAD-68BC-2D3B-C551-0A26096752E1}"/>
              </a:ext>
            </a:extLst>
          </p:cNvPr>
          <p:cNvSpPr txBox="1"/>
          <p:nvPr/>
        </p:nvSpPr>
        <p:spPr>
          <a:xfrm>
            <a:off x="2682875" y="3324080"/>
            <a:ext cx="6826250" cy="477054"/>
          </a:xfrm>
          <a:prstGeom prst="rect">
            <a:avLst/>
          </a:prstGeom>
          <a:noFill/>
        </p:spPr>
        <p:txBody>
          <a:bodyPr wrap="square">
            <a:spAutoFit/>
          </a:bodyPr>
          <a:lstStyle/>
          <a:p>
            <a:pPr algn="ctr"/>
            <a:r>
              <a:rPr lang="tr-TR" sz="2500" b="1" dirty="0">
                <a:solidFill>
                  <a:schemeClr val="bg1"/>
                </a:solidFill>
                <a:latin typeface="+mj-lt"/>
              </a:rPr>
              <a:t>Öğretim Üyesi: Dr. Öğr. Üyesi Hakan ÖCAL</a:t>
            </a:r>
          </a:p>
        </p:txBody>
      </p:sp>
      <p:sp>
        <p:nvSpPr>
          <p:cNvPr id="8" name="Rectangle 18">
            <a:extLst>
              <a:ext uri="{FF2B5EF4-FFF2-40B4-BE49-F238E27FC236}">
                <a16:creationId xmlns:a16="http://schemas.microsoft.com/office/drawing/2014/main" id="{8AC54CBA-3549-3253-5F5E-73E6DCA02DE0}"/>
              </a:ext>
            </a:extLst>
          </p:cNvPr>
          <p:cNvSpPr/>
          <p:nvPr/>
        </p:nvSpPr>
        <p:spPr>
          <a:xfrm>
            <a:off x="3625280" y="3926454"/>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20010310026</a:t>
            </a:r>
            <a:endParaRPr lang="id-ID" sz="2000" dirty="0">
              <a:solidFill>
                <a:schemeClr val="accent2"/>
              </a:solidFill>
              <a:latin typeface="Source Sans Pro Light" panose="020B0403030403020204" pitchFamily="34" charset="0"/>
            </a:endParaRPr>
          </a:p>
        </p:txBody>
      </p:sp>
      <p:sp>
        <p:nvSpPr>
          <p:cNvPr id="10" name="Rectangle 18">
            <a:extLst>
              <a:ext uri="{FF2B5EF4-FFF2-40B4-BE49-F238E27FC236}">
                <a16:creationId xmlns:a16="http://schemas.microsoft.com/office/drawing/2014/main" id="{824777D7-FADC-8E20-2F20-39FEC9905C5D}"/>
              </a:ext>
            </a:extLst>
          </p:cNvPr>
          <p:cNvSpPr/>
          <p:nvPr/>
        </p:nvSpPr>
        <p:spPr>
          <a:xfrm>
            <a:off x="6204149" y="3907288"/>
            <a:ext cx="2170980"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Seyfullah Kurt</a:t>
            </a:r>
            <a:endParaRPr lang="id-ID" sz="2000" dirty="0">
              <a:solidFill>
                <a:schemeClr val="accent2"/>
              </a:solidFill>
              <a:latin typeface="Source Sans Pro Light" panose="020B0403030403020204" pitchFamily="34" charset="0"/>
            </a:endParaRPr>
          </a:p>
        </p:txBody>
      </p:sp>
      <p:sp>
        <p:nvSpPr>
          <p:cNvPr id="13" name="Rectangle 18">
            <a:extLst>
              <a:ext uri="{FF2B5EF4-FFF2-40B4-BE49-F238E27FC236}">
                <a16:creationId xmlns:a16="http://schemas.microsoft.com/office/drawing/2014/main" id="{25D23D17-680B-B5B7-F5EE-845A594A96CA}"/>
              </a:ext>
            </a:extLst>
          </p:cNvPr>
          <p:cNvSpPr/>
          <p:nvPr/>
        </p:nvSpPr>
        <p:spPr>
          <a:xfrm>
            <a:off x="6204147" y="4222625"/>
            <a:ext cx="2306131"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Beytullah Aziz Yapar</a:t>
            </a:r>
            <a:endParaRPr lang="id-ID" sz="2000" dirty="0">
              <a:solidFill>
                <a:schemeClr val="accent2"/>
              </a:solidFill>
              <a:latin typeface="Source Sans Pro Light" panose="020B0403030403020204" pitchFamily="34" charset="0"/>
            </a:endParaRPr>
          </a:p>
        </p:txBody>
      </p:sp>
      <p:sp>
        <p:nvSpPr>
          <p:cNvPr id="14" name="Rectangle 18">
            <a:extLst>
              <a:ext uri="{FF2B5EF4-FFF2-40B4-BE49-F238E27FC236}">
                <a16:creationId xmlns:a16="http://schemas.microsoft.com/office/drawing/2014/main" id="{41AAECCB-9649-B934-C221-374BE1467EF1}"/>
              </a:ext>
            </a:extLst>
          </p:cNvPr>
          <p:cNvSpPr/>
          <p:nvPr/>
        </p:nvSpPr>
        <p:spPr>
          <a:xfrm>
            <a:off x="3625279" y="4222625"/>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20010310028</a:t>
            </a:r>
            <a:endParaRPr lang="id-ID" sz="2000" dirty="0">
              <a:solidFill>
                <a:schemeClr val="accent2"/>
              </a:solidFill>
              <a:latin typeface="Source Sans Pro Light" panose="020B0403030403020204" pitchFamily="34" charset="0"/>
            </a:endParaRPr>
          </a:p>
        </p:txBody>
      </p:sp>
      <p:sp>
        <p:nvSpPr>
          <p:cNvPr id="42" name="Rectangle 18">
            <a:extLst>
              <a:ext uri="{FF2B5EF4-FFF2-40B4-BE49-F238E27FC236}">
                <a16:creationId xmlns:a16="http://schemas.microsoft.com/office/drawing/2014/main" id="{B10C01EC-8F04-7F89-A1D3-B3D3F16BDAD4}"/>
              </a:ext>
            </a:extLst>
          </p:cNvPr>
          <p:cNvSpPr/>
          <p:nvPr/>
        </p:nvSpPr>
        <p:spPr>
          <a:xfrm>
            <a:off x="6204146" y="4520093"/>
            <a:ext cx="2306131"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Onur Sönmez</a:t>
            </a:r>
          </a:p>
        </p:txBody>
      </p:sp>
      <p:sp>
        <p:nvSpPr>
          <p:cNvPr id="43" name="Rectangle 18">
            <a:extLst>
              <a:ext uri="{FF2B5EF4-FFF2-40B4-BE49-F238E27FC236}">
                <a16:creationId xmlns:a16="http://schemas.microsoft.com/office/drawing/2014/main" id="{94563399-6C18-D5B6-271E-093B65C1D375}"/>
              </a:ext>
            </a:extLst>
          </p:cNvPr>
          <p:cNvSpPr/>
          <p:nvPr/>
        </p:nvSpPr>
        <p:spPr>
          <a:xfrm>
            <a:off x="3625278" y="4520093"/>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21010310076</a:t>
            </a:r>
          </a:p>
        </p:txBody>
      </p:sp>
      <p:sp>
        <p:nvSpPr>
          <p:cNvPr id="44" name="Rectangle 18">
            <a:extLst>
              <a:ext uri="{FF2B5EF4-FFF2-40B4-BE49-F238E27FC236}">
                <a16:creationId xmlns:a16="http://schemas.microsoft.com/office/drawing/2014/main" id="{9EDC2DA9-695E-502F-B5A4-940F3D9466CE}"/>
              </a:ext>
            </a:extLst>
          </p:cNvPr>
          <p:cNvSpPr/>
          <p:nvPr/>
        </p:nvSpPr>
        <p:spPr>
          <a:xfrm>
            <a:off x="6204146" y="4842481"/>
            <a:ext cx="2306131"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Ayşenur Uçar</a:t>
            </a:r>
            <a:endParaRPr lang="id-ID" sz="2000" dirty="0">
              <a:solidFill>
                <a:schemeClr val="accent2"/>
              </a:solidFill>
              <a:latin typeface="Source Sans Pro Light" panose="020B0403030403020204" pitchFamily="34" charset="0"/>
            </a:endParaRPr>
          </a:p>
        </p:txBody>
      </p:sp>
      <p:sp>
        <p:nvSpPr>
          <p:cNvPr id="45" name="Rectangle 18">
            <a:extLst>
              <a:ext uri="{FF2B5EF4-FFF2-40B4-BE49-F238E27FC236}">
                <a16:creationId xmlns:a16="http://schemas.microsoft.com/office/drawing/2014/main" id="{A8D7ABF7-DACC-4217-75C2-CD74DAEED730}"/>
              </a:ext>
            </a:extLst>
          </p:cNvPr>
          <p:cNvSpPr/>
          <p:nvPr/>
        </p:nvSpPr>
        <p:spPr>
          <a:xfrm>
            <a:off x="3625278" y="4842481"/>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21010310030</a:t>
            </a:r>
            <a:endParaRPr lang="id-ID" sz="2000" dirty="0">
              <a:solidFill>
                <a:schemeClr val="accent2"/>
              </a:solidFill>
              <a:latin typeface="Source Sans Pro Light" panose="020B0403030403020204" pitchFamily="34" charset="0"/>
            </a:endParaRPr>
          </a:p>
        </p:txBody>
      </p:sp>
      <p:sp>
        <p:nvSpPr>
          <p:cNvPr id="46" name="Rectangle 18">
            <a:extLst>
              <a:ext uri="{FF2B5EF4-FFF2-40B4-BE49-F238E27FC236}">
                <a16:creationId xmlns:a16="http://schemas.microsoft.com/office/drawing/2014/main" id="{4D0BCF80-82AE-D4B5-DA3C-894139A21110}"/>
              </a:ext>
            </a:extLst>
          </p:cNvPr>
          <p:cNvSpPr/>
          <p:nvPr/>
        </p:nvSpPr>
        <p:spPr>
          <a:xfrm>
            <a:off x="6204146" y="5151123"/>
            <a:ext cx="2306131" cy="400110"/>
          </a:xfrm>
          <a:prstGeom prst="rect">
            <a:avLst/>
          </a:prstGeom>
          <a:noFill/>
        </p:spPr>
        <p:txBody>
          <a:bodyPr wrap="square">
            <a:spAutoFit/>
          </a:bodyPr>
          <a:lstStyle/>
          <a:p>
            <a:r>
              <a:rPr lang="tr-TR" sz="2000" dirty="0">
                <a:solidFill>
                  <a:schemeClr val="bg1">
                    <a:lumMod val="95000"/>
                  </a:schemeClr>
                </a:solidFill>
                <a:latin typeface="Source Sans Pro Light" panose="020B0403030403020204" pitchFamily="34" charset="0"/>
              </a:rPr>
              <a:t>Dilan Kaçmaz </a:t>
            </a:r>
            <a:endParaRPr lang="id-ID" sz="2000" dirty="0">
              <a:solidFill>
                <a:schemeClr val="accent2"/>
              </a:solidFill>
              <a:latin typeface="Source Sans Pro Light" panose="020B0403030403020204" pitchFamily="34" charset="0"/>
            </a:endParaRPr>
          </a:p>
        </p:txBody>
      </p:sp>
      <p:sp>
        <p:nvSpPr>
          <p:cNvPr id="47" name="Rectangle 18">
            <a:extLst>
              <a:ext uri="{FF2B5EF4-FFF2-40B4-BE49-F238E27FC236}">
                <a16:creationId xmlns:a16="http://schemas.microsoft.com/office/drawing/2014/main" id="{1D1597EB-1EE7-B54E-D109-F03AC952634F}"/>
              </a:ext>
            </a:extLst>
          </p:cNvPr>
          <p:cNvSpPr/>
          <p:nvPr/>
        </p:nvSpPr>
        <p:spPr>
          <a:xfrm>
            <a:off x="3625278" y="5151123"/>
            <a:ext cx="2170981" cy="400110"/>
          </a:xfrm>
          <a:prstGeom prst="rect">
            <a:avLst/>
          </a:prstGeom>
          <a:noFill/>
        </p:spPr>
        <p:txBody>
          <a:bodyPr wrap="square">
            <a:spAutoFit/>
          </a:bodyPr>
          <a:lstStyle/>
          <a:p>
            <a:pPr algn="r"/>
            <a:r>
              <a:rPr lang="tr-TR" sz="2000" dirty="0">
                <a:solidFill>
                  <a:schemeClr val="bg1">
                    <a:lumMod val="95000"/>
                  </a:schemeClr>
                </a:solidFill>
                <a:latin typeface="Source Sans Pro Light" panose="020B0403030403020204" pitchFamily="34" charset="0"/>
              </a:rPr>
              <a:t>21010310033</a:t>
            </a:r>
            <a:endParaRPr lang="id-ID" sz="2000" dirty="0">
              <a:solidFill>
                <a:schemeClr val="accent2"/>
              </a:solidFill>
              <a:latin typeface="Source Sans Pro Light" panose="020B0403030403020204" pitchFamily="34" charset="0"/>
            </a:endParaRPr>
          </a:p>
        </p:txBody>
      </p:sp>
    </p:spTree>
    <p:extLst>
      <p:ext uri="{BB962C8B-B14F-4D97-AF65-F5344CB8AC3E}">
        <p14:creationId xmlns:p14="http://schemas.microsoft.com/office/powerpoint/2010/main" val="2407383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28080" y="411894"/>
            <a:ext cx="9535836" cy="830997"/>
          </a:xfrm>
          <a:prstGeom prst="rect">
            <a:avLst/>
          </a:prstGeom>
          <a:noFill/>
        </p:spPr>
        <p:txBody>
          <a:bodyPr wrap="square" rtlCol="0">
            <a:spAutoFit/>
          </a:bodyPr>
          <a:lstStyle/>
          <a:p>
            <a:pPr algn="ctr"/>
            <a:r>
              <a:rPr lang="sv-SE" sz="4800" b="1" dirty="0">
                <a:solidFill>
                  <a:schemeClr val="bg1"/>
                </a:solidFill>
                <a:latin typeface="+mj-lt"/>
              </a:rPr>
              <a:t>DCGAN VE GAN ARASINDAKİ FARKLAR</a:t>
            </a:r>
            <a:endParaRPr lang="en-US" sz="4800" b="1" dirty="0">
              <a:solidFill>
                <a:schemeClr val="bg1"/>
              </a:solidFill>
              <a:latin typeface="+mj-lt"/>
            </a:endParaRPr>
          </a:p>
        </p:txBody>
      </p:sp>
      <p:sp>
        <p:nvSpPr>
          <p:cNvPr id="3" name="Metin kutusu 2">
            <a:extLst>
              <a:ext uri="{FF2B5EF4-FFF2-40B4-BE49-F238E27FC236}">
                <a16:creationId xmlns:a16="http://schemas.microsoft.com/office/drawing/2014/main" id="{298C8E78-36A5-2029-30B9-017629138DEB}"/>
              </a:ext>
            </a:extLst>
          </p:cNvPr>
          <p:cNvSpPr txBox="1"/>
          <p:nvPr/>
        </p:nvSpPr>
        <p:spPr>
          <a:xfrm>
            <a:off x="195530" y="1860235"/>
            <a:ext cx="11800936" cy="4585871"/>
          </a:xfrm>
          <a:prstGeom prst="rect">
            <a:avLst/>
          </a:prstGeom>
          <a:noFill/>
        </p:spPr>
        <p:txBody>
          <a:bodyPr wrap="square">
            <a:spAutoFit/>
          </a:bodyPr>
          <a:lstStyle/>
          <a:p>
            <a:pPr algn="just">
              <a:buFont typeface="+mj-lt"/>
              <a:buAutoNum type="arabicPeriod"/>
            </a:pPr>
            <a:r>
              <a:rPr lang="tr-TR" sz="2200" b="1" i="0" dirty="0">
                <a:solidFill>
                  <a:schemeClr val="bg1"/>
                </a:solidFill>
                <a:effectLst/>
                <a:latin typeface="+mj-lt"/>
              </a:rPr>
              <a:t>Mimarileri:</a:t>
            </a:r>
            <a:endParaRPr lang="tr-TR" sz="2200" b="0" i="0" dirty="0">
              <a:solidFill>
                <a:schemeClr val="bg1"/>
              </a:solidFill>
              <a:effectLst/>
              <a:latin typeface="+mj-lt"/>
            </a:endParaRPr>
          </a:p>
          <a:p>
            <a:pPr marL="742950" lvl="1" indent="-285750" algn="just">
              <a:buFont typeface="+mj-lt"/>
              <a:buAutoNum type="arabicPeriod"/>
            </a:pPr>
            <a:r>
              <a:rPr lang="tr-TR" sz="1700" b="0" i="0" dirty="0">
                <a:solidFill>
                  <a:schemeClr val="bg1"/>
                </a:solidFill>
                <a:effectLst/>
                <a:latin typeface="+mj-lt"/>
              </a:rPr>
              <a:t>GAN, temelde tamamen bağlı katmanlardan oluşan bir yapay sinir ağı modelidir.</a:t>
            </a:r>
          </a:p>
          <a:p>
            <a:pPr marL="742950" lvl="1" indent="-285750" algn="just">
              <a:buFont typeface="+mj-lt"/>
              <a:buAutoNum type="arabicPeriod"/>
            </a:pPr>
            <a:r>
              <a:rPr lang="tr-TR" sz="1700" b="0" i="0" dirty="0">
                <a:solidFill>
                  <a:schemeClr val="bg1"/>
                </a:solidFill>
                <a:effectLst/>
                <a:latin typeface="+mj-lt"/>
              </a:rPr>
              <a:t>DCGAN ise derin </a:t>
            </a:r>
            <a:r>
              <a:rPr lang="tr-TR" sz="1700" b="0" i="0" dirty="0" err="1">
                <a:solidFill>
                  <a:schemeClr val="bg1"/>
                </a:solidFill>
                <a:effectLst/>
                <a:latin typeface="+mj-lt"/>
              </a:rPr>
              <a:t>konvolüsyonel</a:t>
            </a:r>
            <a:r>
              <a:rPr lang="tr-TR" sz="1700" b="0" i="0" dirty="0">
                <a:solidFill>
                  <a:schemeClr val="bg1"/>
                </a:solidFill>
                <a:effectLst/>
                <a:latin typeface="+mj-lt"/>
              </a:rPr>
              <a:t> katmanlardan (CNN) oluşan bir yapay sinir ağı modelidir. CNN'ler, özellikle görüntü işleme problemleri için daha etkili olan özellik çıkarma yeteneklerine sahiptir.</a:t>
            </a:r>
          </a:p>
          <a:p>
            <a:pPr algn="just">
              <a:buFont typeface="+mj-lt"/>
              <a:buAutoNum type="arabicPeriod"/>
            </a:pPr>
            <a:r>
              <a:rPr lang="tr-TR" sz="2200" b="1" i="0" dirty="0">
                <a:solidFill>
                  <a:schemeClr val="bg1"/>
                </a:solidFill>
                <a:effectLst/>
                <a:latin typeface="+mj-lt"/>
              </a:rPr>
              <a:t>Veri Tipi:</a:t>
            </a:r>
            <a:endParaRPr lang="tr-TR" sz="2200" b="0" i="0" dirty="0">
              <a:solidFill>
                <a:schemeClr val="bg1"/>
              </a:solidFill>
              <a:effectLst/>
              <a:latin typeface="+mj-lt"/>
            </a:endParaRPr>
          </a:p>
          <a:p>
            <a:pPr marL="742950" lvl="1" indent="-285750" algn="just">
              <a:buFont typeface="+mj-lt"/>
              <a:buAutoNum type="arabicPeriod"/>
            </a:pPr>
            <a:r>
              <a:rPr lang="tr-TR" sz="1700" b="0" i="0" dirty="0">
                <a:solidFill>
                  <a:schemeClr val="bg1"/>
                </a:solidFill>
                <a:effectLst/>
                <a:latin typeface="+mj-lt"/>
              </a:rPr>
              <a:t>GAN, genel olarak çeşitli türde verilerin üretilmesi için kullanılabilir.</a:t>
            </a:r>
          </a:p>
          <a:p>
            <a:pPr marL="742950" lvl="1" indent="-285750" algn="just">
              <a:buFont typeface="+mj-lt"/>
              <a:buAutoNum type="arabicPeriod"/>
            </a:pPr>
            <a:r>
              <a:rPr lang="tr-TR" sz="1700" b="0" i="0" dirty="0">
                <a:solidFill>
                  <a:schemeClr val="bg1"/>
                </a:solidFill>
                <a:effectLst/>
                <a:latin typeface="+mj-lt"/>
              </a:rPr>
              <a:t>DCGAN, özellikle görüntü verilerinin üretilmesi için optimize edilmiştir. Örneğin, yüzler, araba görüntüleri, manzara resimleri gibi görüntülerin üretilmesi için DCGAN sıkça kullanılır.</a:t>
            </a:r>
          </a:p>
          <a:p>
            <a:pPr algn="just">
              <a:buFont typeface="+mj-lt"/>
              <a:buAutoNum type="arabicPeriod"/>
            </a:pPr>
            <a:r>
              <a:rPr lang="tr-TR" sz="2200" b="1" i="0" dirty="0">
                <a:solidFill>
                  <a:schemeClr val="bg1"/>
                </a:solidFill>
                <a:effectLst/>
                <a:latin typeface="+mj-lt"/>
              </a:rPr>
              <a:t>Performans ve Stabilite:</a:t>
            </a:r>
            <a:endParaRPr lang="tr-TR" sz="2200" b="0" i="0" dirty="0">
              <a:solidFill>
                <a:schemeClr val="bg1"/>
              </a:solidFill>
              <a:effectLst/>
              <a:latin typeface="+mj-lt"/>
            </a:endParaRPr>
          </a:p>
          <a:p>
            <a:pPr marL="742950" lvl="1" indent="-285750" algn="just">
              <a:buFont typeface="+mj-lt"/>
              <a:buAutoNum type="arabicPeriod"/>
            </a:pPr>
            <a:r>
              <a:rPr lang="tr-TR" sz="1700" b="0" i="0" dirty="0">
                <a:solidFill>
                  <a:schemeClr val="bg1"/>
                </a:solidFill>
                <a:effectLst/>
                <a:latin typeface="+mj-lt"/>
              </a:rPr>
              <a:t>DCGAN, geleneksel GAN yapılandırmalarına kıyasla daha istikrarlı sonuçlar sağlar. Derin </a:t>
            </a:r>
            <a:r>
              <a:rPr lang="tr-TR" sz="1700" b="0" i="0" dirty="0" err="1">
                <a:solidFill>
                  <a:schemeClr val="bg1"/>
                </a:solidFill>
                <a:effectLst/>
                <a:latin typeface="+mj-lt"/>
              </a:rPr>
              <a:t>konvolüsyonel</a:t>
            </a:r>
            <a:r>
              <a:rPr lang="tr-TR" sz="1700" b="0" i="0" dirty="0">
                <a:solidFill>
                  <a:schemeClr val="bg1"/>
                </a:solidFill>
                <a:effectLst/>
                <a:latin typeface="+mj-lt"/>
              </a:rPr>
              <a:t> katmanlar, </a:t>
            </a:r>
            <a:r>
              <a:rPr lang="tr-TR" sz="1700" b="0" i="0" dirty="0" err="1">
                <a:solidFill>
                  <a:schemeClr val="bg1"/>
                </a:solidFill>
                <a:effectLst/>
                <a:latin typeface="+mj-lt"/>
              </a:rPr>
              <a:t>GAN'ın</a:t>
            </a:r>
            <a:r>
              <a:rPr lang="tr-TR" sz="1700" b="0" i="0" dirty="0">
                <a:solidFill>
                  <a:schemeClr val="bg1"/>
                </a:solidFill>
                <a:effectLst/>
                <a:latin typeface="+mj-lt"/>
              </a:rPr>
              <a:t> daha dengeli ve öngörülebilir sonuçlar üretmesine yardımcı olabilir.</a:t>
            </a:r>
          </a:p>
          <a:p>
            <a:pPr marL="742950" lvl="1" indent="-285750" algn="just">
              <a:buFont typeface="+mj-lt"/>
              <a:buAutoNum type="arabicPeriod"/>
            </a:pPr>
            <a:r>
              <a:rPr lang="tr-TR" sz="1700" b="0" i="0" dirty="0" err="1">
                <a:solidFill>
                  <a:schemeClr val="bg1"/>
                </a:solidFill>
                <a:effectLst/>
                <a:latin typeface="+mj-lt"/>
              </a:rPr>
              <a:t>GAN'ın</a:t>
            </a:r>
            <a:r>
              <a:rPr lang="tr-TR" sz="1700" b="0" i="0" dirty="0">
                <a:solidFill>
                  <a:schemeClr val="bg1"/>
                </a:solidFill>
                <a:effectLst/>
                <a:latin typeface="+mj-lt"/>
              </a:rPr>
              <a:t> diğer varyasyonları bazen eğitim sırasında modun çökmesine veya aşırı öğrenmeye daha yatkın olabilir.</a:t>
            </a:r>
          </a:p>
          <a:p>
            <a:pPr algn="just">
              <a:buFont typeface="+mj-lt"/>
              <a:buAutoNum type="arabicPeriod"/>
            </a:pPr>
            <a:r>
              <a:rPr lang="tr-TR" sz="2200" b="1" i="0" dirty="0">
                <a:solidFill>
                  <a:schemeClr val="bg1"/>
                </a:solidFill>
                <a:effectLst/>
                <a:latin typeface="+mj-lt"/>
              </a:rPr>
              <a:t>Görsel Kalite:</a:t>
            </a:r>
            <a:endParaRPr lang="tr-TR" sz="2200" b="0" i="0" dirty="0">
              <a:solidFill>
                <a:schemeClr val="bg1"/>
              </a:solidFill>
              <a:effectLst/>
              <a:latin typeface="+mj-lt"/>
            </a:endParaRPr>
          </a:p>
          <a:p>
            <a:pPr marL="742950" lvl="1" indent="-285750" algn="just">
              <a:buFont typeface="+mj-lt"/>
              <a:buAutoNum type="arabicPeriod"/>
            </a:pPr>
            <a:r>
              <a:rPr lang="tr-TR" sz="1700" b="0" i="0" dirty="0">
                <a:solidFill>
                  <a:schemeClr val="bg1"/>
                </a:solidFill>
                <a:effectLst/>
                <a:latin typeface="+mj-lt"/>
              </a:rPr>
              <a:t>DCGAN, genellikle yüksek kaliteli ve gerçekçi görüntüler üretme yeteneğiyle öne çıkar.</a:t>
            </a:r>
          </a:p>
          <a:p>
            <a:pPr marL="742950" lvl="1" indent="-285750" algn="just">
              <a:buFont typeface="+mj-lt"/>
              <a:buAutoNum type="arabicPeriod"/>
            </a:pPr>
            <a:r>
              <a:rPr lang="tr-TR" sz="1700" b="0" i="0" dirty="0" err="1">
                <a:solidFill>
                  <a:schemeClr val="bg1"/>
                </a:solidFill>
                <a:effectLst/>
                <a:latin typeface="+mj-lt"/>
              </a:rPr>
              <a:t>GAN'ın</a:t>
            </a:r>
            <a:r>
              <a:rPr lang="tr-TR" sz="1700" b="0" i="0" dirty="0">
                <a:solidFill>
                  <a:schemeClr val="bg1"/>
                </a:solidFill>
                <a:effectLst/>
                <a:latin typeface="+mj-lt"/>
              </a:rPr>
              <a:t> diğer varyasyonları, eğitim sırasında daha belirgin </a:t>
            </a:r>
            <a:r>
              <a:rPr lang="tr-TR" sz="1700" b="0" i="0" dirty="0" err="1">
                <a:solidFill>
                  <a:schemeClr val="bg1"/>
                </a:solidFill>
                <a:effectLst/>
                <a:latin typeface="+mj-lt"/>
              </a:rPr>
              <a:t>mode</a:t>
            </a:r>
            <a:r>
              <a:rPr lang="tr-TR" sz="1700" b="0" i="0" dirty="0">
                <a:solidFill>
                  <a:schemeClr val="bg1"/>
                </a:solidFill>
                <a:effectLst/>
                <a:latin typeface="+mj-lt"/>
              </a:rPr>
              <a:t> </a:t>
            </a:r>
            <a:r>
              <a:rPr lang="tr-TR" sz="1700" b="0" i="0" dirty="0" err="1">
                <a:solidFill>
                  <a:schemeClr val="bg1"/>
                </a:solidFill>
                <a:effectLst/>
                <a:latin typeface="+mj-lt"/>
              </a:rPr>
              <a:t>collapse</a:t>
            </a:r>
            <a:r>
              <a:rPr lang="tr-TR" sz="1700" b="0" i="0" dirty="0">
                <a:solidFill>
                  <a:schemeClr val="bg1"/>
                </a:solidFill>
                <a:effectLst/>
                <a:latin typeface="+mj-lt"/>
              </a:rPr>
              <a:t> (modun çökmesi) sorunuyla karşılaşabilir, bu da üretilen görüntülerin çeşitliliğinin azalmasına neden olabilir.</a:t>
            </a:r>
          </a:p>
        </p:txBody>
      </p:sp>
    </p:spTree>
    <p:extLst>
      <p:ext uri="{BB962C8B-B14F-4D97-AF65-F5344CB8AC3E}">
        <p14:creationId xmlns:p14="http://schemas.microsoft.com/office/powerpoint/2010/main" val="26914466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0053" y="1633240"/>
            <a:ext cx="6469119" cy="5170646"/>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Adam </a:t>
            </a:r>
            <a:r>
              <a:rPr lang="tr-TR" sz="2200" dirty="0" err="1">
                <a:solidFill>
                  <a:schemeClr val="bg1"/>
                </a:solidFill>
                <a:latin typeface="+mj-lt"/>
              </a:rPr>
              <a:t>optimizer</a:t>
            </a:r>
            <a:r>
              <a:rPr lang="tr-TR" sz="2200" dirty="0">
                <a:solidFill>
                  <a:schemeClr val="bg1"/>
                </a:solidFill>
                <a:latin typeface="+mj-lt"/>
              </a:rPr>
              <a:t>, derin öğrenme ve yapay sinir ağları gibi model eğitimi süreçlerinde yaygın olarak kullanılan bir optimizasyon algoritmasıdır. Adam (</a:t>
            </a:r>
            <a:r>
              <a:rPr lang="tr-TR" sz="2200" dirty="0" err="1">
                <a:solidFill>
                  <a:schemeClr val="bg1"/>
                </a:solidFill>
                <a:latin typeface="+mj-lt"/>
              </a:rPr>
              <a:t>Adaptive</a:t>
            </a:r>
            <a:r>
              <a:rPr lang="tr-TR" sz="2200" dirty="0">
                <a:solidFill>
                  <a:schemeClr val="bg1"/>
                </a:solidFill>
                <a:latin typeface="+mj-lt"/>
              </a:rPr>
              <a:t> Moment </a:t>
            </a:r>
            <a:r>
              <a:rPr lang="tr-TR" sz="2200" dirty="0" err="1">
                <a:solidFill>
                  <a:schemeClr val="bg1"/>
                </a:solidFill>
                <a:latin typeface="+mj-lt"/>
              </a:rPr>
              <a:t>Estimation</a:t>
            </a:r>
            <a:r>
              <a:rPr lang="tr-TR" sz="2200" dirty="0">
                <a:solidFill>
                  <a:schemeClr val="bg1"/>
                </a:solidFill>
                <a:latin typeface="+mj-lt"/>
              </a:rPr>
              <a:t>), 2014 yılında D. </a:t>
            </a:r>
            <a:r>
              <a:rPr lang="tr-TR" sz="2200" dirty="0" err="1">
                <a:solidFill>
                  <a:schemeClr val="bg1"/>
                </a:solidFill>
                <a:latin typeface="+mj-lt"/>
              </a:rPr>
              <a:t>Kingma</a:t>
            </a:r>
            <a:r>
              <a:rPr lang="tr-TR" sz="2200" dirty="0">
                <a:solidFill>
                  <a:schemeClr val="bg1"/>
                </a:solidFill>
                <a:latin typeface="+mj-lt"/>
              </a:rPr>
              <a:t> ve J. </a:t>
            </a:r>
            <a:r>
              <a:rPr lang="tr-TR" sz="2200" dirty="0" err="1">
                <a:solidFill>
                  <a:schemeClr val="bg1"/>
                </a:solidFill>
                <a:latin typeface="+mj-lt"/>
              </a:rPr>
              <a:t>Ba</a:t>
            </a:r>
            <a:r>
              <a:rPr lang="tr-TR" sz="2200" dirty="0">
                <a:solidFill>
                  <a:schemeClr val="bg1"/>
                </a:solidFill>
                <a:latin typeface="+mj-lt"/>
              </a:rPr>
              <a:t> tarafından yayınlanan bir makalede tanıtılmıştır.</a:t>
            </a:r>
          </a:p>
          <a:p>
            <a:pPr marL="342900" indent="-342900" algn="just">
              <a:buFont typeface="Arial" panose="020B0604020202020204" pitchFamily="34" charset="0"/>
              <a:buChar char="•"/>
            </a:pPr>
            <a:r>
              <a:rPr lang="tr-TR" sz="2200" dirty="0">
                <a:solidFill>
                  <a:schemeClr val="bg1"/>
                </a:solidFill>
                <a:latin typeface="+mj-lt"/>
              </a:rPr>
              <a:t>Adam </a:t>
            </a:r>
            <a:r>
              <a:rPr lang="tr-TR" sz="2200" dirty="0" err="1">
                <a:solidFill>
                  <a:schemeClr val="bg1"/>
                </a:solidFill>
                <a:latin typeface="+mj-lt"/>
              </a:rPr>
              <a:t>optimizer</a:t>
            </a:r>
            <a:r>
              <a:rPr lang="tr-TR" sz="2200" dirty="0">
                <a:solidFill>
                  <a:schemeClr val="bg1"/>
                </a:solidFill>
                <a:latin typeface="+mj-lt"/>
              </a:rPr>
              <a:t>, momentum ve </a:t>
            </a:r>
            <a:r>
              <a:rPr lang="tr-TR" sz="2200" dirty="0" err="1">
                <a:solidFill>
                  <a:schemeClr val="bg1"/>
                </a:solidFill>
                <a:latin typeface="+mj-lt"/>
              </a:rPr>
              <a:t>RMSProp</a:t>
            </a:r>
            <a:r>
              <a:rPr lang="tr-TR" sz="2200" dirty="0">
                <a:solidFill>
                  <a:schemeClr val="bg1"/>
                </a:solidFill>
                <a:latin typeface="+mj-lt"/>
              </a:rPr>
              <a:t> (</a:t>
            </a:r>
            <a:r>
              <a:rPr lang="tr-TR" sz="2200" dirty="0" err="1">
                <a:solidFill>
                  <a:schemeClr val="bg1"/>
                </a:solidFill>
                <a:latin typeface="+mj-lt"/>
              </a:rPr>
              <a:t>Root</a:t>
            </a:r>
            <a:r>
              <a:rPr lang="tr-TR" sz="2200" dirty="0">
                <a:solidFill>
                  <a:schemeClr val="bg1"/>
                </a:solidFill>
                <a:latin typeface="+mj-lt"/>
              </a:rPr>
              <a:t> </a:t>
            </a:r>
            <a:r>
              <a:rPr lang="tr-TR" sz="2200" dirty="0" err="1">
                <a:solidFill>
                  <a:schemeClr val="bg1"/>
                </a:solidFill>
                <a:latin typeface="+mj-lt"/>
              </a:rPr>
              <a:t>Mean</a:t>
            </a:r>
            <a:r>
              <a:rPr lang="tr-TR" sz="2200" dirty="0">
                <a:solidFill>
                  <a:schemeClr val="bg1"/>
                </a:solidFill>
                <a:latin typeface="+mj-lt"/>
              </a:rPr>
              <a:t> </a:t>
            </a:r>
            <a:r>
              <a:rPr lang="tr-TR" sz="2200" dirty="0" err="1">
                <a:solidFill>
                  <a:schemeClr val="bg1"/>
                </a:solidFill>
                <a:latin typeface="+mj-lt"/>
              </a:rPr>
              <a:t>Square</a:t>
            </a:r>
            <a:r>
              <a:rPr lang="tr-TR" sz="2200" dirty="0">
                <a:solidFill>
                  <a:schemeClr val="bg1"/>
                </a:solidFill>
                <a:latin typeface="+mj-lt"/>
              </a:rPr>
              <a:t> </a:t>
            </a:r>
            <a:r>
              <a:rPr lang="tr-TR" sz="2200" dirty="0" err="1">
                <a:solidFill>
                  <a:schemeClr val="bg1"/>
                </a:solidFill>
                <a:latin typeface="+mj-lt"/>
              </a:rPr>
              <a:t>Propagation</a:t>
            </a:r>
            <a:r>
              <a:rPr lang="tr-TR" sz="2200" dirty="0">
                <a:solidFill>
                  <a:schemeClr val="bg1"/>
                </a:solidFill>
                <a:latin typeface="+mj-lt"/>
              </a:rPr>
              <a:t>) algoritmalarının bir kombinasyonunu kullanır. Bu algoritmanın temel amacı, modelin eğitimi sırasında öğrenme hızını (</a:t>
            </a:r>
            <a:r>
              <a:rPr lang="tr-TR" sz="2200" dirty="0" err="1">
                <a:solidFill>
                  <a:schemeClr val="bg1"/>
                </a:solidFill>
                <a:latin typeface="+mj-lt"/>
              </a:rPr>
              <a:t>learning</a:t>
            </a:r>
            <a:r>
              <a:rPr lang="tr-TR" sz="2200" dirty="0">
                <a:solidFill>
                  <a:schemeClr val="bg1"/>
                </a:solidFill>
                <a:latin typeface="+mj-lt"/>
              </a:rPr>
              <a:t> rate) otomatik olarak ayarlamak ve parametrelerin güncellenmesini optimize etmek için hareket momenti (momentum) ve ikinci dereceden momenti (</a:t>
            </a:r>
            <a:r>
              <a:rPr lang="tr-TR" sz="2200" dirty="0" err="1">
                <a:solidFill>
                  <a:schemeClr val="bg1"/>
                </a:solidFill>
                <a:latin typeface="+mj-lt"/>
              </a:rPr>
              <a:t>second</a:t>
            </a:r>
            <a:r>
              <a:rPr lang="tr-TR" sz="2200" dirty="0">
                <a:solidFill>
                  <a:schemeClr val="bg1"/>
                </a:solidFill>
                <a:latin typeface="+mj-lt"/>
              </a:rPr>
              <a:t> moment) kullanmaktır.</a:t>
            </a:r>
          </a:p>
          <a:p>
            <a:pPr algn="just"/>
            <a:endParaRPr lang="tr-TR"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ADAM OPTİMİZER</a:t>
            </a:r>
            <a:endParaRPr lang="en-US" sz="4800" b="1" dirty="0">
              <a:solidFill>
                <a:schemeClr val="bg1"/>
              </a:solidFill>
              <a:latin typeface="+mj-lt"/>
            </a:endParaRPr>
          </a:p>
        </p:txBody>
      </p:sp>
      <p:pic>
        <p:nvPicPr>
          <p:cNvPr id="3074" name="Picture 2" descr="Complete Guide to Adam Optimization | by Layan Alabdullatef | Medium">
            <a:extLst>
              <a:ext uri="{FF2B5EF4-FFF2-40B4-BE49-F238E27FC236}">
                <a16:creationId xmlns:a16="http://schemas.microsoft.com/office/drawing/2014/main" id="{E2197365-A48D-75FD-DB02-ADF2EB6E4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180" y="2189720"/>
            <a:ext cx="4470253" cy="341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9366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419" y="2867398"/>
            <a:ext cx="11845158" cy="3139321"/>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Hareket Momenti (Momentum): Hareket momenti, parametre güncellemelerinde önceki gradyanların ağırlıklı ortalamasını alarak momentum terimini hesaplar. Bu, gradyanların yönündeki değişimlerin birikmesine izin vererek eğitim sürecini hızlandırır.</a:t>
            </a:r>
          </a:p>
          <a:p>
            <a:pPr marL="342900" indent="-342900" algn="just">
              <a:buFont typeface="Arial" panose="020B0604020202020204" pitchFamily="34" charset="0"/>
              <a:buChar char="•"/>
            </a:pPr>
            <a:r>
              <a:rPr lang="tr-TR" sz="2200" dirty="0">
                <a:solidFill>
                  <a:schemeClr val="bg1"/>
                </a:solidFill>
                <a:latin typeface="+mj-lt"/>
              </a:rPr>
              <a:t>İkinci Dereceden Moment (Second Moment): İkinci dereceden moment, gradyanların karesinin ağırlıklı ortalamasını alarak gradyanların değişkenliğini hesaplar. Bu, parametrelerin güncellenmesinde gradyanların büyüklüğünü normalleştirmeye yardımcı olur.</a:t>
            </a:r>
          </a:p>
          <a:p>
            <a:pPr marL="342900" indent="-342900" algn="just">
              <a:buFont typeface="Arial" panose="020B0604020202020204" pitchFamily="34" charset="0"/>
              <a:buChar char="•"/>
            </a:pPr>
            <a:r>
              <a:rPr lang="tr-TR" sz="2200" dirty="0">
                <a:solidFill>
                  <a:schemeClr val="bg1"/>
                </a:solidFill>
                <a:latin typeface="+mj-lt"/>
              </a:rPr>
              <a:t>**Parametre Güncelleme: **Hareket momenti ve ikinci dereceden moment terimleri hesaplandıktan sonra, Adam </a:t>
            </a:r>
            <a:r>
              <a:rPr lang="tr-TR" sz="2200" dirty="0" err="1">
                <a:solidFill>
                  <a:schemeClr val="bg1"/>
                </a:solidFill>
                <a:latin typeface="+mj-lt"/>
              </a:rPr>
              <a:t>optimizer</a:t>
            </a:r>
            <a:r>
              <a:rPr lang="tr-TR" sz="2200" dirty="0">
                <a:solidFill>
                  <a:schemeClr val="bg1"/>
                </a:solidFill>
                <a:latin typeface="+mj-lt"/>
              </a:rPr>
              <a:t>, parametrelerin güncellenmesi için bu terimleri birleştirir ve öğrenme hızına göre parametreleri günceller.</a:t>
            </a:r>
          </a:p>
        </p:txBody>
      </p:sp>
      <p:sp>
        <p:nvSpPr>
          <p:cNvPr id="8" name="TextBox 7"/>
          <p:cNvSpPr txBox="1"/>
          <p:nvPr/>
        </p:nvSpPr>
        <p:spPr>
          <a:xfrm>
            <a:off x="2022506" y="851281"/>
            <a:ext cx="8146984" cy="1569660"/>
          </a:xfrm>
          <a:prstGeom prst="rect">
            <a:avLst/>
          </a:prstGeom>
          <a:noFill/>
        </p:spPr>
        <p:txBody>
          <a:bodyPr wrap="square" rtlCol="0">
            <a:spAutoFit/>
          </a:bodyPr>
          <a:lstStyle/>
          <a:p>
            <a:pPr algn="ctr"/>
            <a:r>
              <a:rPr lang="tr-TR" sz="4800" b="1" dirty="0">
                <a:solidFill>
                  <a:schemeClr val="bg1"/>
                </a:solidFill>
                <a:latin typeface="+mj-lt"/>
              </a:rPr>
              <a:t>ADAM OPTİMİZER'IN ÇALIŞMA PRENSİBİ ŞU ADIMLARI İÇERİR:</a:t>
            </a:r>
            <a:endParaRPr lang="en-US" sz="4800" b="1" dirty="0">
              <a:solidFill>
                <a:schemeClr val="bg1"/>
              </a:solidFill>
              <a:latin typeface="+mj-lt"/>
            </a:endParaRPr>
          </a:p>
        </p:txBody>
      </p:sp>
    </p:spTree>
    <p:extLst>
      <p:ext uri="{BB962C8B-B14F-4D97-AF65-F5344CB8AC3E}">
        <p14:creationId xmlns:p14="http://schemas.microsoft.com/office/powerpoint/2010/main" val="20703249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Eklenti 1">
                <a:extLst>
                  <a:ext uri="{FF2B5EF4-FFF2-40B4-BE49-F238E27FC236}">
                    <a16:creationId xmlns:a16="http://schemas.microsoft.com/office/drawing/2014/main" id="{B428FBAF-9C31-CAF5-985E-FFA36B98E2B7}"/>
                  </a:ext>
                </a:extLst>
              </p:cNvPr>
              <p:cNvGraphicFramePr>
                <a:graphicFrameLocks noGrp="1"/>
              </p:cNvGraphicFramePr>
              <p:nvPr>
                <p:extLst>
                  <p:ext uri="{D42A27DB-BD31-4B8C-83A1-F6EECF244321}">
                    <p14:modId xmlns:p14="http://schemas.microsoft.com/office/powerpoint/2010/main" val="1214718825"/>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Eklenti 1">
                <a:extLst>
                  <a:ext uri="{FF2B5EF4-FFF2-40B4-BE49-F238E27FC236}">
                    <a16:creationId xmlns:a16="http://schemas.microsoft.com/office/drawing/2014/main" id="{B428FBAF-9C31-CAF5-985E-FFA36B98E2B7}"/>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05695395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1074" y="1918062"/>
            <a:ext cx="11529847" cy="4493538"/>
          </a:xfrm>
          <a:prstGeom prst="rect">
            <a:avLst/>
          </a:prstGeom>
          <a:noFill/>
        </p:spPr>
        <p:txBody>
          <a:bodyPr wrap="square" rtlCol="0">
            <a:spAutoFit/>
          </a:bodyPr>
          <a:lstStyle/>
          <a:p>
            <a:pPr marL="342900" indent="-342900" algn="just">
              <a:buFont typeface="Arial" panose="020B0604020202020204" pitchFamily="34" charset="0"/>
              <a:buChar char="•"/>
            </a:pPr>
            <a:r>
              <a:rPr lang="tr-TR" sz="2200" b="1" dirty="0">
                <a:solidFill>
                  <a:schemeClr val="bg1"/>
                </a:solidFill>
                <a:latin typeface="+mj-lt"/>
              </a:rPr>
              <a:t>BDD (Berkeley </a:t>
            </a:r>
            <a:r>
              <a:rPr lang="tr-TR" sz="2200" b="1" dirty="0" err="1">
                <a:solidFill>
                  <a:schemeClr val="bg1"/>
                </a:solidFill>
                <a:latin typeface="+mj-lt"/>
              </a:rPr>
              <a:t>DeepDrive</a:t>
            </a:r>
            <a:r>
              <a:rPr lang="tr-TR" sz="2200" b="1" dirty="0">
                <a:solidFill>
                  <a:schemeClr val="bg1"/>
                </a:solidFill>
                <a:latin typeface="+mj-lt"/>
              </a:rPr>
              <a:t>) 10K:</a:t>
            </a:r>
          </a:p>
          <a:p>
            <a:pPr algn="just"/>
            <a:r>
              <a:rPr lang="tr-TR" sz="2200" dirty="0">
                <a:solidFill>
                  <a:schemeClr val="bg1"/>
                </a:solidFill>
                <a:latin typeface="+mj-lt"/>
              </a:rPr>
              <a:t>Otonom sürüş ve bilgisayarlı görme alanlarında kullanılmak üzere oluşturulmuştur. Özellikle, otonom araçların çevre algılaması ve yol paylaşımı gibi görevlerinde kullanılmak üzere tasarlanmıştır. Bu veri seti, nesne algılama, yol tespiti, trafik ışığı tanıma ve benzeri görevlerin eğitiminde ve değerlendirilmesinde kullanılmaktadır.</a:t>
            </a:r>
          </a:p>
          <a:p>
            <a:pPr marL="342900" indent="-342900" algn="just">
              <a:buFont typeface="Arial" panose="020B0604020202020204" pitchFamily="34" charset="0"/>
              <a:buChar char="•"/>
            </a:pPr>
            <a:r>
              <a:rPr lang="tr-TR" sz="2200" b="1" dirty="0" err="1">
                <a:solidFill>
                  <a:schemeClr val="bg1"/>
                </a:solidFill>
                <a:latin typeface="+mj-lt"/>
              </a:rPr>
              <a:t>Fashion</a:t>
            </a:r>
            <a:r>
              <a:rPr lang="tr-TR" sz="2200" b="1" dirty="0">
                <a:solidFill>
                  <a:schemeClr val="bg1"/>
                </a:solidFill>
                <a:latin typeface="+mj-lt"/>
              </a:rPr>
              <a:t> MNIST:</a:t>
            </a:r>
          </a:p>
          <a:p>
            <a:pPr algn="just"/>
            <a:r>
              <a:rPr lang="tr-TR" sz="2200" dirty="0">
                <a:solidFill>
                  <a:schemeClr val="bg1"/>
                </a:solidFill>
                <a:latin typeface="+mj-lt"/>
              </a:rPr>
              <a:t>Moda ürünleri gibi daha karmaşık ve gerçek dünya verilerine benzer bir görev için bir alternatif olarak oluşturulmuştur. Temel amacı, görüntü sınıflandırma algoritmalarını, özellikle derin öğrenme modellerini, daha zorlu bir görevde değerlendirmektir.</a:t>
            </a:r>
          </a:p>
          <a:p>
            <a:pPr marL="342900" indent="-342900" algn="just">
              <a:buFont typeface="Arial" panose="020B0604020202020204" pitchFamily="34" charset="0"/>
              <a:buChar char="•"/>
            </a:pPr>
            <a:r>
              <a:rPr lang="tr-TR" sz="2200" b="1" dirty="0">
                <a:solidFill>
                  <a:schemeClr val="bg1"/>
                </a:solidFill>
                <a:latin typeface="+mj-lt"/>
              </a:rPr>
              <a:t>Stanford </a:t>
            </a:r>
            <a:r>
              <a:rPr lang="tr-TR" sz="2200" b="1" dirty="0" err="1">
                <a:solidFill>
                  <a:schemeClr val="bg1"/>
                </a:solidFill>
                <a:latin typeface="+mj-lt"/>
              </a:rPr>
              <a:t>Cars</a:t>
            </a:r>
            <a:r>
              <a:rPr lang="tr-TR" sz="2200" b="1" dirty="0">
                <a:solidFill>
                  <a:schemeClr val="bg1"/>
                </a:solidFill>
                <a:latin typeface="+mj-lt"/>
              </a:rPr>
              <a:t>:</a:t>
            </a:r>
          </a:p>
          <a:p>
            <a:pPr algn="just"/>
            <a:r>
              <a:rPr lang="tr-TR" sz="2200" dirty="0">
                <a:solidFill>
                  <a:schemeClr val="bg1"/>
                </a:solidFill>
                <a:latin typeface="+mj-lt"/>
              </a:rPr>
              <a:t>Bu veri seti, araçları sınıflandırmak için hazırlanmış eğitim ve test setleri içerir. Veriler, Stanford Üniversitesi Yapay Zeka Laboratuvarı'ndan toplanmıştır ve çeşitli arabaları ayırt etmeye yönelik modellerin geliştirilmesine olanak sağlamak için oluşturulmuştur</a:t>
            </a:r>
            <a:r>
              <a:rPr lang="tr-TR" sz="2200" b="1" dirty="0">
                <a:solidFill>
                  <a:schemeClr val="bg1"/>
                </a:solidFill>
                <a:latin typeface="+mj-lt"/>
              </a:rPr>
              <a:t>.</a:t>
            </a:r>
          </a:p>
        </p:txBody>
      </p:sp>
      <p:sp>
        <p:nvSpPr>
          <p:cNvPr id="8" name="TextBox 7"/>
          <p:cNvSpPr txBox="1"/>
          <p:nvPr/>
        </p:nvSpPr>
        <p:spPr>
          <a:xfrm>
            <a:off x="2359989" y="446400"/>
            <a:ext cx="7472016" cy="830997"/>
          </a:xfrm>
          <a:prstGeom prst="rect">
            <a:avLst/>
          </a:prstGeom>
          <a:noFill/>
        </p:spPr>
        <p:txBody>
          <a:bodyPr wrap="square" rtlCol="0">
            <a:spAutoFit/>
          </a:bodyPr>
          <a:lstStyle/>
          <a:p>
            <a:pPr algn="ctr"/>
            <a:r>
              <a:rPr lang="tr-TR" sz="4800" b="1" dirty="0" err="1">
                <a:solidFill>
                  <a:schemeClr val="bg1"/>
                </a:solidFill>
                <a:latin typeface="+mj-lt"/>
              </a:rPr>
              <a:t>Kullandığmız</a:t>
            </a:r>
            <a:r>
              <a:rPr lang="tr-TR" sz="4800" b="1" dirty="0">
                <a:solidFill>
                  <a:schemeClr val="bg1"/>
                </a:solidFill>
                <a:latin typeface="+mj-lt"/>
              </a:rPr>
              <a:t> Veri setleri</a:t>
            </a:r>
            <a:endParaRPr lang="en-US" sz="4800" b="1" dirty="0">
              <a:solidFill>
                <a:schemeClr val="bg1"/>
              </a:solidFill>
              <a:latin typeface="+mj-lt"/>
            </a:endParaRPr>
          </a:p>
        </p:txBody>
      </p:sp>
    </p:spTree>
    <p:extLst>
      <p:ext uri="{BB962C8B-B14F-4D97-AF65-F5344CB8AC3E}">
        <p14:creationId xmlns:p14="http://schemas.microsoft.com/office/powerpoint/2010/main" val="2045656602"/>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8406" y="1678240"/>
            <a:ext cx="6166129" cy="4832092"/>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Veri seti, farklı kamera görüntüleri ve video kliplerinden oluşur. Görüntülerin çözünürlüğü değişkenlik gösterebilir, ancak genellikle yüksek çözünürlüklüdür ve Renkli görüntülerden oluşur.</a:t>
            </a:r>
          </a:p>
          <a:p>
            <a:pPr marL="342900" indent="-342900" algn="just">
              <a:buFont typeface="Arial" panose="020B0604020202020204" pitchFamily="34" charset="0"/>
              <a:buChar char="•"/>
            </a:pPr>
            <a:r>
              <a:rPr lang="tr-TR" sz="2200" dirty="0">
                <a:solidFill>
                  <a:schemeClr val="bg1"/>
                </a:solidFill>
                <a:latin typeface="+mj-lt"/>
              </a:rPr>
              <a:t>Fazla sayıda sınıf bulunur bunlar farklı yol, çevre, hava durumu, mevsimler, taşıtlar ve engeller gibidir Her sınıfta değişken sayıda görüntü bulunu</a:t>
            </a:r>
          </a:p>
          <a:p>
            <a:pPr marL="342900" indent="-342900" algn="just">
              <a:buFont typeface="Arial" panose="020B0604020202020204" pitchFamily="34" charset="0"/>
              <a:buChar char="•"/>
            </a:pPr>
            <a:r>
              <a:rPr lang="tr-TR" sz="2200" dirty="0">
                <a:solidFill>
                  <a:schemeClr val="bg1"/>
                </a:solidFill>
                <a:latin typeface="+mj-lt"/>
              </a:rPr>
              <a:t>10000 adet görüntüden oluşmaktadır </a:t>
            </a:r>
          </a:p>
          <a:p>
            <a:pPr marL="342900" indent="-342900" algn="just">
              <a:buFont typeface="Arial" panose="020B0604020202020204" pitchFamily="34" charset="0"/>
              <a:buChar char="•"/>
            </a:pPr>
            <a:r>
              <a:rPr lang="tr-TR" sz="2200" dirty="0">
                <a:solidFill>
                  <a:schemeClr val="bg1"/>
                </a:solidFill>
                <a:latin typeface="+mj-lt"/>
              </a:rPr>
              <a:t>Nesne Zenginliği ve çeşitlilik sayesinde </a:t>
            </a:r>
            <a:r>
              <a:rPr lang="tr-TR" sz="2200" dirty="0" err="1">
                <a:solidFill>
                  <a:schemeClr val="bg1"/>
                </a:solidFill>
                <a:latin typeface="+mj-lt"/>
              </a:rPr>
              <a:t>GAN'ın</a:t>
            </a:r>
            <a:r>
              <a:rPr lang="tr-TR" sz="2200" dirty="0">
                <a:solidFill>
                  <a:schemeClr val="bg1"/>
                </a:solidFill>
                <a:latin typeface="+mj-lt"/>
              </a:rPr>
              <a:t> farklı nesneleri tanıması ve sentetik görüntülerde farklı nesne kombinasyonlarını üretmesine yardımcı olmakta. Dolayısıyla, sentetik görüntülerde daha fazla çeşitlilik ve zenginlik elde etmemizi sağlıyor.</a:t>
            </a:r>
          </a:p>
        </p:txBody>
      </p:sp>
      <p:sp>
        <p:nvSpPr>
          <p:cNvPr id="8" name="TextBox 7"/>
          <p:cNvSpPr txBox="1"/>
          <p:nvPr/>
        </p:nvSpPr>
        <p:spPr>
          <a:xfrm>
            <a:off x="2173470" y="515412"/>
            <a:ext cx="7845059" cy="830997"/>
          </a:xfrm>
          <a:prstGeom prst="rect">
            <a:avLst/>
          </a:prstGeom>
          <a:noFill/>
        </p:spPr>
        <p:txBody>
          <a:bodyPr wrap="square" rtlCol="0">
            <a:spAutoFit/>
          </a:bodyPr>
          <a:lstStyle/>
          <a:p>
            <a:pPr algn="ctr"/>
            <a:r>
              <a:rPr lang="tr-TR" sz="4800" b="1" dirty="0">
                <a:solidFill>
                  <a:schemeClr val="bg1"/>
                </a:solidFill>
                <a:latin typeface="+mj-lt"/>
              </a:rPr>
              <a:t>BDD (Berkeley </a:t>
            </a:r>
            <a:r>
              <a:rPr lang="tr-TR" sz="4800" b="1" dirty="0" err="1">
                <a:solidFill>
                  <a:schemeClr val="bg1"/>
                </a:solidFill>
                <a:latin typeface="+mj-lt"/>
              </a:rPr>
              <a:t>DeepDrive</a:t>
            </a:r>
            <a:r>
              <a:rPr lang="tr-TR" sz="4800" b="1" dirty="0">
                <a:solidFill>
                  <a:schemeClr val="bg1"/>
                </a:solidFill>
                <a:latin typeface="+mj-lt"/>
              </a:rPr>
              <a:t>) 10K</a:t>
            </a:r>
            <a:endParaRPr lang="en-US" sz="4800" b="1" dirty="0">
              <a:solidFill>
                <a:schemeClr val="bg1"/>
              </a:solidFill>
              <a:latin typeface="+mj-lt"/>
            </a:endParaRPr>
          </a:p>
        </p:txBody>
      </p:sp>
      <p:pic>
        <p:nvPicPr>
          <p:cNvPr id="3" name="İçerik Yer Tutucusu 8" descr="ekran görüntüsü, kolaj, dış mekan içeren bir resim&#10;&#10;Açıklama otomatik olarak oluşturuldu">
            <a:extLst>
              <a:ext uri="{FF2B5EF4-FFF2-40B4-BE49-F238E27FC236}">
                <a16:creationId xmlns:a16="http://schemas.microsoft.com/office/drawing/2014/main" id="{30DEB1CC-2AE6-9CD1-E905-94508F77A77F}"/>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4272" y="2182126"/>
            <a:ext cx="5441975" cy="3462010"/>
          </a:xfrm>
          <a:prstGeom prst="rect">
            <a:avLst/>
          </a:prstGeom>
        </p:spPr>
      </p:pic>
    </p:spTree>
    <p:extLst>
      <p:ext uri="{BB962C8B-B14F-4D97-AF65-F5344CB8AC3E}">
        <p14:creationId xmlns:p14="http://schemas.microsoft.com/office/powerpoint/2010/main" val="13520711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4067" y="1847517"/>
            <a:ext cx="6446635" cy="3816429"/>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err="1">
                <a:solidFill>
                  <a:schemeClr val="bg1"/>
                </a:solidFill>
                <a:latin typeface="+mj-lt"/>
              </a:rPr>
              <a:t>Fashion</a:t>
            </a:r>
            <a:r>
              <a:rPr lang="tr-TR" sz="2200" dirty="0">
                <a:solidFill>
                  <a:schemeClr val="bg1"/>
                </a:solidFill>
                <a:latin typeface="+mj-lt"/>
              </a:rPr>
              <a:t> MNIST, 28x28 piksel boyutunda siyah-beyaz görüntülerden oluşur.</a:t>
            </a:r>
          </a:p>
          <a:p>
            <a:pPr marL="342900" indent="-342900" algn="just">
              <a:buFont typeface="Arial" panose="020B0604020202020204" pitchFamily="34" charset="0"/>
              <a:buChar char="•"/>
            </a:pPr>
            <a:r>
              <a:rPr lang="tr-TR" sz="2200" dirty="0">
                <a:solidFill>
                  <a:schemeClr val="bg1"/>
                </a:solidFill>
                <a:latin typeface="+mj-lt"/>
              </a:rPr>
              <a:t>Toplamda 10 sınıf bulunur. Her sınıf, farklı bir moda ürünü kategorisini temsil etmektedir. Örnek olarak: Pantolon, kazak, gömlek ve çanta.</a:t>
            </a:r>
          </a:p>
          <a:p>
            <a:pPr marL="342900" indent="-342900" algn="just">
              <a:buFont typeface="Arial" panose="020B0604020202020204" pitchFamily="34" charset="0"/>
              <a:buChar char="•"/>
            </a:pPr>
            <a:r>
              <a:rPr lang="tr-TR" sz="2200" dirty="0">
                <a:solidFill>
                  <a:schemeClr val="bg1"/>
                </a:solidFill>
                <a:latin typeface="+mj-lt"/>
              </a:rPr>
              <a:t>70000 den fazla görüntüden oluşmaktadır.</a:t>
            </a:r>
          </a:p>
          <a:p>
            <a:pPr marL="342900" indent="-342900" algn="just">
              <a:buFont typeface="Arial" panose="020B0604020202020204" pitchFamily="34" charset="0"/>
              <a:buChar char="•"/>
            </a:pPr>
            <a:r>
              <a:rPr lang="tr-TR" sz="2200" dirty="0">
                <a:solidFill>
                  <a:schemeClr val="bg1"/>
                </a:solidFill>
                <a:latin typeface="+mj-lt"/>
              </a:rPr>
              <a:t>Her sınıftan 6000 eğitim ve 1000 test örneği bulunmaktadır.</a:t>
            </a:r>
          </a:p>
          <a:p>
            <a:pPr marL="342900" indent="-342900" algn="just">
              <a:buFont typeface="Arial" panose="020B0604020202020204" pitchFamily="34" charset="0"/>
              <a:buChar char="•"/>
            </a:pPr>
            <a:r>
              <a:rPr lang="tr-TR" sz="2200" dirty="0">
                <a:solidFill>
                  <a:schemeClr val="bg1"/>
                </a:solidFill>
                <a:latin typeface="+mj-lt"/>
              </a:rPr>
              <a:t>Düşük boyutlu ve siyah-beyaz görüntülerden oluşması, </a:t>
            </a:r>
            <a:r>
              <a:rPr lang="tr-TR" sz="2200" dirty="0" err="1">
                <a:solidFill>
                  <a:schemeClr val="bg1"/>
                </a:solidFill>
                <a:latin typeface="+mj-lt"/>
              </a:rPr>
              <a:t>GAN'ın</a:t>
            </a:r>
            <a:r>
              <a:rPr lang="tr-TR" sz="2200" dirty="0">
                <a:solidFill>
                  <a:schemeClr val="bg1"/>
                </a:solidFill>
                <a:latin typeface="+mj-lt"/>
              </a:rPr>
              <a:t> daha hızlı eğitilmesini sağlar ve daha az hesaplama gücü gerektirir.</a:t>
            </a: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err="1">
                <a:solidFill>
                  <a:schemeClr val="bg1"/>
                </a:solidFill>
                <a:latin typeface="+mj-lt"/>
              </a:rPr>
              <a:t>Fashion</a:t>
            </a:r>
            <a:r>
              <a:rPr lang="tr-TR" sz="4800" b="1" dirty="0">
                <a:solidFill>
                  <a:schemeClr val="bg1"/>
                </a:solidFill>
                <a:latin typeface="+mj-lt"/>
              </a:rPr>
              <a:t> MNIST</a:t>
            </a:r>
            <a:endParaRPr lang="en-US" sz="4800" b="1" dirty="0">
              <a:solidFill>
                <a:schemeClr val="bg1"/>
              </a:solidFill>
              <a:latin typeface="+mj-lt"/>
            </a:endParaRPr>
          </a:p>
        </p:txBody>
      </p:sp>
      <p:pic>
        <p:nvPicPr>
          <p:cNvPr id="2" name="İçerik Yer Tutucusu 6">
            <a:extLst>
              <a:ext uri="{FF2B5EF4-FFF2-40B4-BE49-F238E27FC236}">
                <a16:creationId xmlns:a16="http://schemas.microsoft.com/office/drawing/2014/main" id="{8CA997B7-19F0-C536-7ABC-7DE120875432}"/>
              </a:ext>
            </a:extLst>
          </p:cNvPr>
          <p:cNvPicPr>
            <a:picLocks noGrp="1" noChangeAspect="1"/>
          </p:cNvPicPr>
          <p:nvPr/>
        </p:nvPicPr>
        <p:blipFill>
          <a:blip r:embed="rId2"/>
          <a:stretch>
            <a:fillRect/>
          </a:stretch>
        </p:blipFill>
        <p:spPr>
          <a:xfrm>
            <a:off x="7157544" y="1481887"/>
            <a:ext cx="4514042" cy="4547688"/>
          </a:xfrm>
          <a:prstGeom prst="rect">
            <a:avLst/>
          </a:prstGeom>
        </p:spPr>
      </p:pic>
    </p:spTree>
    <p:extLst>
      <p:ext uri="{BB962C8B-B14F-4D97-AF65-F5344CB8AC3E}">
        <p14:creationId xmlns:p14="http://schemas.microsoft.com/office/powerpoint/2010/main" val="34403882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65547" y="1579508"/>
            <a:ext cx="5421185" cy="4832092"/>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Her görüntü 360x240 piksel boyutunda ve RGB (Kırmızı, Yeşil, Mavi) renklerinden oluşmakta.</a:t>
            </a:r>
          </a:p>
          <a:p>
            <a:pPr marL="342900" indent="-342900" algn="just">
              <a:buFont typeface="Arial" panose="020B0604020202020204" pitchFamily="34" charset="0"/>
              <a:buChar char="•"/>
            </a:pPr>
            <a:r>
              <a:rPr lang="tr-TR" sz="2200" dirty="0">
                <a:solidFill>
                  <a:schemeClr val="bg1"/>
                </a:solidFill>
                <a:latin typeface="+mj-lt"/>
              </a:rPr>
              <a:t>196 sınıf arabaya ait 16000 görüntü içermektedir.</a:t>
            </a:r>
          </a:p>
          <a:p>
            <a:pPr marL="342900" indent="-342900" algn="just">
              <a:buFont typeface="Arial" panose="020B0604020202020204" pitchFamily="34" charset="0"/>
              <a:buChar char="•"/>
            </a:pPr>
            <a:r>
              <a:rPr lang="tr-TR" sz="2200" dirty="0">
                <a:solidFill>
                  <a:schemeClr val="bg1"/>
                </a:solidFill>
                <a:latin typeface="+mj-lt"/>
              </a:rPr>
              <a:t>Sınıflar Marka, Model, Yıl ve renk  gibi bölünmüştür.</a:t>
            </a:r>
          </a:p>
          <a:p>
            <a:pPr marL="342900" indent="-342900" algn="just">
              <a:buFont typeface="Arial" panose="020B0604020202020204" pitchFamily="34" charset="0"/>
              <a:buChar char="•"/>
            </a:pPr>
            <a:r>
              <a:rPr lang="tr-TR" sz="2200" dirty="0">
                <a:solidFill>
                  <a:schemeClr val="bg1"/>
                </a:solidFill>
                <a:latin typeface="+mj-lt"/>
              </a:rPr>
              <a:t>Verilerin 8000 tanesi eğitim ve 8000 tanesi test içil olmak üzere %50-%50 bölünmüştür.</a:t>
            </a:r>
          </a:p>
          <a:p>
            <a:pPr marL="342900" indent="-342900" algn="just">
              <a:buFont typeface="Arial" panose="020B0604020202020204" pitchFamily="34" charset="0"/>
              <a:buChar char="•"/>
            </a:pPr>
            <a:r>
              <a:rPr lang="tr-TR" sz="2200" dirty="0">
                <a:solidFill>
                  <a:schemeClr val="bg1"/>
                </a:solidFill>
                <a:latin typeface="+mj-lt"/>
              </a:rPr>
              <a:t>Stanford </a:t>
            </a:r>
            <a:r>
              <a:rPr lang="tr-TR" sz="2200" dirty="0" err="1">
                <a:solidFill>
                  <a:schemeClr val="bg1"/>
                </a:solidFill>
                <a:latin typeface="+mj-lt"/>
              </a:rPr>
              <a:t>Cars</a:t>
            </a:r>
            <a:r>
              <a:rPr lang="tr-TR" sz="2200" dirty="0">
                <a:solidFill>
                  <a:schemeClr val="bg1"/>
                </a:solidFill>
                <a:latin typeface="+mj-lt"/>
              </a:rPr>
              <a:t> veri setinin yüksek çözünürlüklü görsellere sahip olması, GAN ile ürettiğimiz sentetik görüntülerin daha doğru sonuçlar vermesini sağlar.</a:t>
            </a: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Stanford </a:t>
            </a:r>
            <a:r>
              <a:rPr lang="tr-TR" sz="4800" b="1" dirty="0" err="1">
                <a:solidFill>
                  <a:schemeClr val="bg1"/>
                </a:solidFill>
                <a:latin typeface="+mj-lt"/>
              </a:rPr>
              <a:t>Cars</a:t>
            </a:r>
            <a:endParaRPr lang="en-US" sz="4800" b="1" dirty="0">
              <a:solidFill>
                <a:schemeClr val="bg1"/>
              </a:solidFill>
              <a:latin typeface="+mj-lt"/>
            </a:endParaRPr>
          </a:p>
        </p:txBody>
      </p:sp>
      <p:pic>
        <p:nvPicPr>
          <p:cNvPr id="2" name="İçerik Yer Tutucusu 9">
            <a:extLst>
              <a:ext uri="{FF2B5EF4-FFF2-40B4-BE49-F238E27FC236}">
                <a16:creationId xmlns:a16="http://schemas.microsoft.com/office/drawing/2014/main" id="{A92EABE0-0D81-F3BF-661D-67AFD04CD158}"/>
              </a:ext>
            </a:extLst>
          </p:cNvPr>
          <p:cNvPicPr>
            <a:picLocks noGrp="1" noChangeAspect="1"/>
          </p:cNvPicPr>
          <p:nvPr/>
        </p:nvPicPr>
        <p:blipFill>
          <a:blip r:embed="rId2"/>
          <a:stretch>
            <a:fillRect/>
          </a:stretch>
        </p:blipFill>
        <p:spPr>
          <a:xfrm>
            <a:off x="6095998" y="1467365"/>
            <a:ext cx="5817704" cy="4797289"/>
          </a:xfrm>
          <a:prstGeom prst="rect">
            <a:avLst/>
          </a:prstGeom>
        </p:spPr>
      </p:pic>
    </p:spTree>
    <p:extLst>
      <p:ext uri="{BB962C8B-B14F-4D97-AF65-F5344CB8AC3E}">
        <p14:creationId xmlns:p14="http://schemas.microsoft.com/office/powerpoint/2010/main" val="23944389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1ED093-D67F-696F-89CA-46E091EC2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86F812E0-F77D-9D55-540A-1E48DF733F79}"/>
              </a:ext>
            </a:extLst>
          </p:cNvPr>
          <p:cNvPicPr>
            <a:picLocks noChangeAspect="1"/>
          </p:cNvPicPr>
          <p:nvPr/>
        </p:nvPicPr>
        <p:blipFill rotWithShape="1">
          <a:blip r:embed="rId3"/>
          <a:srcRect l="2203" t="889" r="-1" b="678"/>
          <a:stretch/>
        </p:blipFill>
        <p:spPr>
          <a:xfrm>
            <a:off x="44450" y="70697"/>
            <a:ext cx="3023836" cy="3375236"/>
          </a:xfrm>
          <a:prstGeom prst="rect">
            <a:avLst/>
          </a:prstGeom>
        </p:spPr>
      </p:pic>
    </p:spTree>
    <p:extLst>
      <p:ext uri="{BB962C8B-B14F-4D97-AF65-F5344CB8AC3E}">
        <p14:creationId xmlns:p14="http://schemas.microsoft.com/office/powerpoint/2010/main" val="2192547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GAN</a:t>
            </a:r>
            <a:endParaRPr lang="en-US" sz="4800" b="1" dirty="0">
              <a:solidFill>
                <a:schemeClr val="bg1"/>
              </a:solidFill>
              <a:latin typeface="+mj-lt"/>
            </a:endParaRPr>
          </a:p>
        </p:txBody>
      </p:sp>
      <p:sp>
        <p:nvSpPr>
          <p:cNvPr id="3" name="TextBox 6">
            <a:extLst>
              <a:ext uri="{FF2B5EF4-FFF2-40B4-BE49-F238E27FC236}">
                <a16:creationId xmlns:a16="http://schemas.microsoft.com/office/drawing/2014/main" id="{65AADAD2-6C0F-FA7E-D230-74533835B229}"/>
              </a:ext>
            </a:extLst>
          </p:cNvPr>
          <p:cNvSpPr txBox="1"/>
          <p:nvPr/>
        </p:nvSpPr>
        <p:spPr>
          <a:xfrm>
            <a:off x="375981" y="1851850"/>
            <a:ext cx="11493965" cy="3477875"/>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Bir önceki sayfada  gördüğünüz resimlerin hepsi bilgisayar tarafından üretilmiş sahte resimler. Gerçek hayatta böyle bir köpek, kelebek veya mantar resmi yok. Son zamanlarda buna benzer bir çok örnek görmüşsünüzdür; gerçeğinden ayırt edilemeyen insan yüzleri, sesler, tablolar, yazılar vb. Bu çalışmaların çoğu </a:t>
            </a:r>
            <a:r>
              <a:rPr lang="tr-TR" sz="2200" dirty="0" err="1">
                <a:solidFill>
                  <a:schemeClr val="bg1"/>
                </a:solidFill>
                <a:latin typeface="+mj-lt"/>
              </a:rPr>
              <a:t>Generative</a:t>
            </a:r>
            <a:r>
              <a:rPr lang="tr-TR" sz="2200" dirty="0">
                <a:solidFill>
                  <a:schemeClr val="bg1"/>
                </a:solidFill>
                <a:latin typeface="+mj-lt"/>
              </a:rPr>
              <a:t> </a:t>
            </a:r>
            <a:r>
              <a:rPr lang="tr-TR" sz="2200" dirty="0" err="1">
                <a:solidFill>
                  <a:schemeClr val="bg1"/>
                </a:solidFill>
                <a:latin typeface="+mj-lt"/>
              </a:rPr>
              <a:t>Adversarial</a:t>
            </a:r>
            <a:r>
              <a:rPr lang="tr-TR" sz="2200" dirty="0">
                <a:solidFill>
                  <a:schemeClr val="bg1"/>
                </a:solidFill>
                <a:latin typeface="+mj-lt"/>
              </a:rPr>
              <a:t> Networks — GAN (Çekişmeli Üretici Ağlar) adı verilen bir yapay sinir ağları (</a:t>
            </a:r>
            <a:r>
              <a:rPr lang="tr-TR" sz="2200" dirty="0" err="1">
                <a:solidFill>
                  <a:schemeClr val="bg1"/>
                </a:solidFill>
                <a:latin typeface="+mj-lt"/>
              </a:rPr>
              <a:t>artificial</a:t>
            </a:r>
            <a:r>
              <a:rPr lang="tr-TR" sz="2200" dirty="0">
                <a:solidFill>
                  <a:schemeClr val="bg1"/>
                </a:solidFill>
                <a:latin typeface="+mj-lt"/>
              </a:rPr>
              <a:t> </a:t>
            </a:r>
            <a:r>
              <a:rPr lang="tr-TR" sz="2200" dirty="0" err="1">
                <a:solidFill>
                  <a:schemeClr val="bg1"/>
                </a:solidFill>
                <a:latin typeface="+mj-lt"/>
              </a:rPr>
              <a:t>neural</a:t>
            </a:r>
            <a:r>
              <a:rPr lang="tr-TR" sz="2200" dirty="0">
                <a:solidFill>
                  <a:schemeClr val="bg1"/>
                </a:solidFill>
                <a:latin typeface="+mj-lt"/>
              </a:rPr>
              <a:t> network) modeli ile yapılıyor.</a:t>
            </a:r>
          </a:p>
          <a:p>
            <a:pPr marL="342900" indent="-342900" algn="just">
              <a:buFont typeface="Arial" panose="020B0604020202020204" pitchFamily="34" charset="0"/>
              <a:buChar char="•"/>
            </a:pPr>
            <a:r>
              <a:rPr lang="tr-TR" sz="2200" dirty="0" err="1">
                <a:solidFill>
                  <a:schemeClr val="bg1"/>
                </a:solidFill>
                <a:latin typeface="+mj-lt"/>
              </a:rPr>
              <a:t>Generative</a:t>
            </a:r>
            <a:r>
              <a:rPr lang="tr-TR" sz="2200" dirty="0">
                <a:solidFill>
                  <a:schemeClr val="bg1"/>
                </a:solidFill>
                <a:latin typeface="+mj-lt"/>
              </a:rPr>
              <a:t> </a:t>
            </a:r>
            <a:r>
              <a:rPr lang="tr-TR" sz="2200" dirty="0" err="1">
                <a:solidFill>
                  <a:schemeClr val="bg1"/>
                </a:solidFill>
                <a:latin typeface="+mj-lt"/>
              </a:rPr>
              <a:t>Adversarial</a:t>
            </a:r>
            <a:r>
              <a:rPr lang="tr-TR" sz="2200" dirty="0">
                <a:solidFill>
                  <a:schemeClr val="bg1"/>
                </a:solidFill>
                <a:latin typeface="+mj-lt"/>
              </a:rPr>
              <a:t> Networks (GAN) fikri 2014 yılında </a:t>
            </a:r>
            <a:r>
              <a:rPr lang="tr-TR" sz="2200" dirty="0" err="1">
                <a:solidFill>
                  <a:schemeClr val="bg1"/>
                </a:solidFill>
                <a:latin typeface="+mj-lt"/>
              </a:rPr>
              <a:t>Ian</a:t>
            </a:r>
            <a:r>
              <a:rPr lang="tr-TR" sz="2200" dirty="0">
                <a:solidFill>
                  <a:schemeClr val="bg1"/>
                </a:solidFill>
                <a:latin typeface="+mj-lt"/>
              </a:rPr>
              <a:t> </a:t>
            </a:r>
            <a:r>
              <a:rPr lang="tr-TR" sz="2200" dirty="0" err="1">
                <a:solidFill>
                  <a:schemeClr val="bg1"/>
                </a:solidFill>
                <a:latin typeface="+mj-lt"/>
              </a:rPr>
              <a:t>Goodfellow’un</a:t>
            </a:r>
            <a:r>
              <a:rPr lang="tr-TR" sz="2200" dirty="0">
                <a:solidFill>
                  <a:schemeClr val="bg1"/>
                </a:solidFill>
                <a:latin typeface="+mj-lt"/>
              </a:rPr>
              <a:t> bir partide arkadaşlarıyla yaptığı bir sohbet sırasında ortaya çıkmış ve hemen ardından makale olarak yayınlanmıştır. Yayınlanmasından sonra hızla popülerleşen bu makale 5 yılda 15000'den fazla atıf almış, bu alanda önemli konferanslarda yayınlanan makale sayısı ise yılda 500'ün üzerine çıkmıştır.</a:t>
            </a:r>
          </a:p>
        </p:txBody>
      </p:sp>
    </p:spTree>
    <p:extLst>
      <p:ext uri="{BB962C8B-B14F-4D97-AF65-F5344CB8AC3E}">
        <p14:creationId xmlns:p14="http://schemas.microsoft.com/office/powerpoint/2010/main" val="1513859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5958" y="1400257"/>
            <a:ext cx="11780084" cy="2800767"/>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GAN" ya da </a:t>
            </a:r>
            <a:r>
              <a:rPr lang="tr-TR" sz="2200" dirty="0" err="1">
                <a:solidFill>
                  <a:schemeClr val="bg1"/>
                </a:solidFill>
                <a:latin typeface="+mj-lt"/>
              </a:rPr>
              <a:t>Generative</a:t>
            </a:r>
            <a:r>
              <a:rPr lang="tr-TR" sz="2200" dirty="0">
                <a:solidFill>
                  <a:schemeClr val="bg1"/>
                </a:solidFill>
                <a:latin typeface="+mj-lt"/>
              </a:rPr>
              <a:t> </a:t>
            </a:r>
            <a:r>
              <a:rPr lang="tr-TR" sz="2200" dirty="0" err="1">
                <a:solidFill>
                  <a:schemeClr val="bg1"/>
                </a:solidFill>
                <a:latin typeface="+mj-lt"/>
              </a:rPr>
              <a:t>Adversarial</a:t>
            </a:r>
            <a:r>
              <a:rPr lang="tr-TR" sz="2200" dirty="0">
                <a:solidFill>
                  <a:schemeClr val="bg1"/>
                </a:solidFill>
                <a:latin typeface="+mj-lt"/>
              </a:rPr>
              <a:t> Network (Üretici </a:t>
            </a:r>
            <a:r>
              <a:rPr lang="tr-TR" sz="2200" dirty="0" err="1">
                <a:solidFill>
                  <a:schemeClr val="bg1"/>
                </a:solidFill>
                <a:latin typeface="+mj-lt"/>
              </a:rPr>
              <a:t>Karşıtlıklı</a:t>
            </a:r>
            <a:r>
              <a:rPr lang="tr-TR" sz="2200" dirty="0">
                <a:solidFill>
                  <a:schemeClr val="bg1"/>
                </a:solidFill>
                <a:latin typeface="+mj-lt"/>
              </a:rPr>
              <a:t> Ağ), derin öğrenme alanında önemli bir yapay zeka modelidir. Bu model, bir üretici ve bir ayırt edici (</a:t>
            </a:r>
            <a:r>
              <a:rPr lang="tr-TR" sz="2200" dirty="0" err="1">
                <a:solidFill>
                  <a:schemeClr val="bg1"/>
                </a:solidFill>
                <a:latin typeface="+mj-lt"/>
              </a:rPr>
              <a:t>discriminator</a:t>
            </a:r>
            <a:r>
              <a:rPr lang="tr-TR" sz="2200" dirty="0">
                <a:solidFill>
                  <a:schemeClr val="bg1"/>
                </a:solidFill>
                <a:latin typeface="+mj-lt"/>
              </a:rPr>
              <a:t>) olmak üzere iki yapay sinir ağından oluşur. </a:t>
            </a:r>
          </a:p>
          <a:p>
            <a:pPr marL="342900" indent="-342900" algn="just">
              <a:buFont typeface="Arial" panose="020B0604020202020204" pitchFamily="34" charset="0"/>
              <a:buChar char="•"/>
            </a:pPr>
            <a:r>
              <a:rPr lang="tr-TR" sz="2200" dirty="0" err="1">
                <a:solidFill>
                  <a:schemeClr val="bg1"/>
                </a:solidFill>
                <a:latin typeface="+mj-lt"/>
              </a:rPr>
              <a:t>GAN'lar</a:t>
            </a:r>
            <a:r>
              <a:rPr lang="tr-TR" sz="2200" dirty="0">
                <a:solidFill>
                  <a:schemeClr val="bg1"/>
                </a:solidFill>
                <a:latin typeface="+mj-lt"/>
              </a:rPr>
              <a:t>, birbirini dengeleyen bu iki ağ arasındaki rekabetçi öğrenme prensibiyle çalışır. Üretici, ayırt ediciyi kandırmaya çalışarak gerçekçi veri üretmeyi öğrenir. Ayırt edici ise gerçek ve üretilmiş veriler arasındaki farkı belirleyerek üreticiyi geliştirmesine yardımcı olur.</a:t>
            </a:r>
          </a:p>
          <a:p>
            <a:pPr marL="342900" indent="-342900" algn="just">
              <a:buFont typeface="Arial" panose="020B0604020202020204" pitchFamily="34" charset="0"/>
              <a:buChar char="•"/>
            </a:pPr>
            <a:r>
              <a:rPr lang="tr-TR" sz="2200" dirty="0">
                <a:solidFill>
                  <a:schemeClr val="bg1"/>
                </a:solidFill>
                <a:latin typeface="+mj-lt"/>
              </a:rPr>
              <a:t>Bu model, özellikle resim üretimi, metin oluşturma ve veri sentezi gibi alanlarda kullanılır. </a:t>
            </a:r>
            <a:r>
              <a:rPr lang="tr-TR" sz="2200" dirty="0" err="1">
                <a:solidFill>
                  <a:schemeClr val="bg1"/>
                </a:solidFill>
                <a:latin typeface="+mj-lt"/>
              </a:rPr>
              <a:t>GAN'lar</a:t>
            </a:r>
            <a:r>
              <a:rPr lang="tr-TR" sz="2200" dirty="0">
                <a:solidFill>
                  <a:schemeClr val="bg1"/>
                </a:solidFill>
                <a:latin typeface="+mj-lt"/>
              </a:rPr>
              <a:t>, derin öğrenme alanındaki yenilikçi ve güçlü modellerden biridir.</a:t>
            </a:r>
          </a:p>
        </p:txBody>
      </p:sp>
      <p:sp>
        <p:nvSpPr>
          <p:cNvPr id="8" name="TextBox 7"/>
          <p:cNvSpPr txBox="1"/>
          <p:nvPr/>
        </p:nvSpPr>
        <p:spPr>
          <a:xfrm>
            <a:off x="2359992" y="275345"/>
            <a:ext cx="7472016" cy="830997"/>
          </a:xfrm>
          <a:prstGeom prst="rect">
            <a:avLst/>
          </a:prstGeom>
          <a:noFill/>
        </p:spPr>
        <p:txBody>
          <a:bodyPr wrap="square" rtlCol="0">
            <a:spAutoFit/>
          </a:bodyPr>
          <a:lstStyle/>
          <a:p>
            <a:pPr algn="ctr"/>
            <a:r>
              <a:rPr lang="tr-TR" sz="4800" b="1" dirty="0">
                <a:solidFill>
                  <a:schemeClr val="bg1"/>
                </a:solidFill>
                <a:latin typeface="+mj-lt"/>
              </a:rPr>
              <a:t>GAN NEDİR </a:t>
            </a:r>
            <a:endParaRPr lang="en-US" sz="4800" b="1" dirty="0">
              <a:solidFill>
                <a:schemeClr val="bg1"/>
              </a:solidFill>
              <a:latin typeface="+mj-lt"/>
            </a:endParaRPr>
          </a:p>
        </p:txBody>
      </p:sp>
      <p:pic>
        <p:nvPicPr>
          <p:cNvPr id="2" name="Resim 1">
            <a:extLst>
              <a:ext uri="{FF2B5EF4-FFF2-40B4-BE49-F238E27FC236}">
                <a16:creationId xmlns:a16="http://schemas.microsoft.com/office/drawing/2014/main" id="{937F54C9-07CF-5239-689E-EB141DF8682F}"/>
              </a:ext>
            </a:extLst>
          </p:cNvPr>
          <p:cNvPicPr>
            <a:picLocks noChangeAspect="1"/>
          </p:cNvPicPr>
          <p:nvPr/>
        </p:nvPicPr>
        <p:blipFill>
          <a:blip r:embed="rId2"/>
          <a:stretch>
            <a:fillRect/>
          </a:stretch>
        </p:blipFill>
        <p:spPr>
          <a:xfrm>
            <a:off x="971909" y="4494939"/>
            <a:ext cx="10248181" cy="1994712"/>
          </a:xfrm>
          <a:prstGeom prst="rect">
            <a:avLst/>
          </a:prstGeom>
        </p:spPr>
      </p:pic>
    </p:spTree>
    <p:extLst>
      <p:ext uri="{BB962C8B-B14F-4D97-AF65-F5344CB8AC3E}">
        <p14:creationId xmlns:p14="http://schemas.microsoft.com/office/powerpoint/2010/main" val="1702394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an örnek video">
            <a:hlinkClick r:id="" action="ppaction://media"/>
            <a:extLst>
              <a:ext uri="{FF2B5EF4-FFF2-40B4-BE49-F238E27FC236}">
                <a16:creationId xmlns:a16="http://schemas.microsoft.com/office/drawing/2014/main" id="{086AD6D9-EF63-3699-690A-35FE6C49AC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5431"/>
            <a:ext cx="12192000" cy="5354728"/>
          </a:xfrm>
          <a:prstGeom prst="rect">
            <a:avLst/>
          </a:prstGeom>
        </p:spPr>
      </p:pic>
      <p:sp>
        <p:nvSpPr>
          <p:cNvPr id="7" name="TextBox 6"/>
          <p:cNvSpPr txBox="1"/>
          <p:nvPr/>
        </p:nvSpPr>
        <p:spPr>
          <a:xfrm>
            <a:off x="1" y="5209907"/>
            <a:ext cx="5854262" cy="1446550"/>
          </a:xfrm>
          <a:prstGeom prst="rect">
            <a:avLst/>
          </a:prstGeom>
          <a:noFill/>
        </p:spPr>
        <p:txBody>
          <a:bodyPr wrap="square" rtlCol="0">
            <a:spAutoFit/>
          </a:bodyPr>
          <a:lstStyle/>
          <a:p>
            <a:pPr algn="just"/>
            <a:r>
              <a:rPr lang="tr-TR" sz="2200" b="1" dirty="0">
                <a:solidFill>
                  <a:schemeClr val="bg1"/>
                </a:solidFill>
                <a:latin typeface="+mj-lt"/>
              </a:rPr>
              <a:t>Üretici (</a:t>
            </a:r>
            <a:r>
              <a:rPr lang="tr-TR" sz="2200" b="1" dirty="0" err="1">
                <a:solidFill>
                  <a:schemeClr val="accent2">
                    <a:lumMod val="40000"/>
                    <a:lumOff val="60000"/>
                  </a:schemeClr>
                </a:solidFill>
                <a:latin typeface="+mj-lt"/>
              </a:rPr>
              <a:t>Generator</a:t>
            </a:r>
            <a:r>
              <a:rPr lang="tr-TR" sz="2200" b="1" dirty="0">
                <a:solidFill>
                  <a:schemeClr val="bg1"/>
                </a:solidFill>
                <a:latin typeface="+mj-lt"/>
              </a:rPr>
              <a:t>): </a:t>
            </a:r>
            <a:r>
              <a:rPr lang="tr-TR" sz="2200" dirty="0">
                <a:solidFill>
                  <a:schemeClr val="bg1"/>
                </a:solidFill>
                <a:latin typeface="+mj-lt"/>
              </a:rPr>
              <a:t>Bu ağ, gerçekçi veri üretmek için eğitilir. Örneğin, resim üretimi için kullanılabilir. Başlangıçta rasgele gürültü gibi bir giriş alır ve gerçekçi görüntüler üretmeyi öğrenir.</a:t>
            </a:r>
          </a:p>
        </p:txBody>
      </p:sp>
      <p:sp>
        <p:nvSpPr>
          <p:cNvPr id="30" name="TextBox 6">
            <a:extLst>
              <a:ext uri="{FF2B5EF4-FFF2-40B4-BE49-F238E27FC236}">
                <a16:creationId xmlns:a16="http://schemas.microsoft.com/office/drawing/2014/main" id="{FAEB9F9F-4F86-80E2-FC44-2F4BA1E95AA3}"/>
              </a:ext>
            </a:extLst>
          </p:cNvPr>
          <p:cNvSpPr txBox="1"/>
          <p:nvPr/>
        </p:nvSpPr>
        <p:spPr>
          <a:xfrm>
            <a:off x="6337739" y="5209907"/>
            <a:ext cx="5854262" cy="1446550"/>
          </a:xfrm>
          <a:prstGeom prst="rect">
            <a:avLst/>
          </a:prstGeom>
          <a:noFill/>
        </p:spPr>
        <p:txBody>
          <a:bodyPr wrap="square" rtlCol="0">
            <a:spAutoFit/>
          </a:bodyPr>
          <a:lstStyle/>
          <a:p>
            <a:pPr algn="just"/>
            <a:r>
              <a:rPr lang="tr-TR" sz="2200" b="1" dirty="0">
                <a:solidFill>
                  <a:schemeClr val="bg1"/>
                </a:solidFill>
                <a:latin typeface="+mj-lt"/>
              </a:rPr>
              <a:t>Ayırt Edici (</a:t>
            </a:r>
            <a:r>
              <a:rPr lang="tr-TR" sz="2200" b="1" dirty="0" err="1">
                <a:solidFill>
                  <a:schemeClr val="accent5">
                    <a:lumMod val="60000"/>
                    <a:lumOff val="40000"/>
                  </a:schemeClr>
                </a:solidFill>
                <a:latin typeface="+mj-lt"/>
              </a:rPr>
              <a:t>Discriminator</a:t>
            </a:r>
            <a:r>
              <a:rPr lang="tr-TR" sz="2200" b="1" dirty="0">
                <a:solidFill>
                  <a:schemeClr val="bg1"/>
                </a:solidFill>
                <a:latin typeface="+mj-lt"/>
              </a:rPr>
              <a:t>): </a:t>
            </a:r>
            <a:r>
              <a:rPr lang="tr-TR" sz="2200" dirty="0">
                <a:solidFill>
                  <a:schemeClr val="bg1"/>
                </a:solidFill>
                <a:latin typeface="+mj-lt"/>
              </a:rPr>
              <a:t>Bu ağ, gerçek veri ile üretilen veri arasındaki farkı ayırt etmeyi öğrenir. Örneğin, gerçek resimler ile üretilen resimler arasında ayrım yapabilir.</a:t>
            </a:r>
          </a:p>
        </p:txBody>
      </p:sp>
      <p:pic>
        <p:nvPicPr>
          <p:cNvPr id="3" name="Resim 2">
            <a:extLst>
              <a:ext uri="{FF2B5EF4-FFF2-40B4-BE49-F238E27FC236}">
                <a16:creationId xmlns:a16="http://schemas.microsoft.com/office/drawing/2014/main" id="{BC70AEC7-D21E-24AD-B391-7795DB31EE23}"/>
              </a:ext>
            </a:extLst>
          </p:cNvPr>
          <p:cNvPicPr>
            <a:picLocks noChangeAspect="1"/>
          </p:cNvPicPr>
          <p:nvPr/>
        </p:nvPicPr>
        <p:blipFill>
          <a:blip r:embed="rId5"/>
          <a:stretch>
            <a:fillRect/>
          </a:stretch>
        </p:blipFill>
        <p:spPr>
          <a:xfrm>
            <a:off x="2811172" y="-346041"/>
            <a:ext cx="7760099" cy="387370"/>
          </a:xfrm>
          <a:prstGeom prst="rect">
            <a:avLst/>
          </a:prstGeom>
        </p:spPr>
      </p:pic>
    </p:spTree>
    <p:extLst>
      <p:ext uri="{BB962C8B-B14F-4D97-AF65-F5344CB8AC3E}">
        <p14:creationId xmlns:p14="http://schemas.microsoft.com/office/powerpoint/2010/main" val="2630992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2">
            <a:extLst>
              <a:ext uri="{FF2B5EF4-FFF2-40B4-BE49-F238E27FC236}">
                <a16:creationId xmlns:a16="http://schemas.microsoft.com/office/drawing/2014/main" id="{9166E10B-6033-D30B-82DF-2D1D5A24A227}"/>
              </a:ext>
            </a:extLst>
          </p:cNvPr>
          <p:cNvSpPr>
            <a:spLocks noGrp="1"/>
          </p:cNvSpPr>
          <p:nvPr>
            <p:ph idx="1"/>
          </p:nvPr>
        </p:nvSpPr>
        <p:spPr>
          <a:xfrm>
            <a:off x="77821" y="5236234"/>
            <a:ext cx="12036357" cy="1486307"/>
          </a:xfrm>
        </p:spPr>
        <p:txBody>
          <a:bodyPr anchor="t">
            <a:normAutofit/>
          </a:bodyPr>
          <a:lstStyle/>
          <a:p>
            <a:pPr marL="0" indent="0" algn="just">
              <a:buNone/>
            </a:pPr>
            <a:r>
              <a:rPr lang="tr-TR" sz="2000" b="0" i="0" dirty="0">
                <a:solidFill>
                  <a:schemeClr val="bg1"/>
                </a:solidFill>
                <a:effectLst/>
                <a:latin typeface="+mj-lt"/>
              </a:rPr>
              <a:t>Yukarıdaki  örneklerde bu teknolojinin çok güzel bir uygulaması. Sistemi aynı ressamın tabloları ile eğitirseniz, sistem o ressamın tarzını öğrenecek ve sanki o ressam yapmış gibi yeni tablolar üretecektir. Böylelikle </a:t>
            </a:r>
            <a:r>
              <a:rPr lang="tr-TR" sz="2000" b="1" i="0" dirty="0">
                <a:solidFill>
                  <a:schemeClr val="bg1"/>
                </a:solidFill>
                <a:effectLst/>
                <a:latin typeface="+mj-lt"/>
              </a:rPr>
              <a:t>sanatçıları ölümsüz hale getirebilirsiniz</a:t>
            </a:r>
            <a:r>
              <a:rPr lang="tr-TR" sz="2000" b="0" i="0" dirty="0">
                <a:solidFill>
                  <a:schemeClr val="bg1"/>
                </a:solidFill>
                <a:effectLst/>
                <a:latin typeface="+mj-lt"/>
              </a:rPr>
              <a:t>. Burada yapabileceğiniz şeyler hayal gücünüze kalmış, sadece resim değil</a:t>
            </a:r>
            <a:r>
              <a:rPr lang="tr-TR" sz="2000" b="1" i="0" dirty="0">
                <a:solidFill>
                  <a:schemeClr val="bg1"/>
                </a:solidFill>
                <a:effectLst/>
                <a:latin typeface="+mj-lt"/>
              </a:rPr>
              <a:t> yeni şarkılar, ilaçlar, heykeller, mobilyalar, binalar </a:t>
            </a:r>
            <a:r>
              <a:rPr lang="tr-TR" sz="2000" b="0" i="0" dirty="0">
                <a:solidFill>
                  <a:schemeClr val="bg1"/>
                </a:solidFill>
                <a:effectLst/>
                <a:latin typeface="+mj-lt"/>
              </a:rPr>
              <a:t>… Bunların hepsi zaten üzerinde çalışılan ve bir çoğu gerçekleştirilmiş uygulamalar.</a:t>
            </a:r>
            <a:endParaRPr lang="tr-TR" sz="2000" dirty="0">
              <a:solidFill>
                <a:schemeClr val="bg1"/>
              </a:solidFill>
              <a:latin typeface="+mj-lt"/>
            </a:endParaRPr>
          </a:p>
        </p:txBody>
      </p:sp>
      <p:pic>
        <p:nvPicPr>
          <p:cNvPr id="3074" name="Picture 2">
            <a:extLst>
              <a:ext uri="{FF2B5EF4-FFF2-40B4-BE49-F238E27FC236}">
                <a16:creationId xmlns:a16="http://schemas.microsoft.com/office/drawing/2014/main" id="{253DE7E4-3D5F-256C-A1A1-3FD3FE5A7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6" y="0"/>
            <a:ext cx="12207199" cy="2616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AF75C2D-A17A-D594-348A-F13C40FEF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374" y="2709508"/>
            <a:ext cx="2188724" cy="22224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Çizimleri ve Resimleri - Vincent van Gogh - Pivada.com">
            <a:extLst>
              <a:ext uri="{FF2B5EF4-FFF2-40B4-BE49-F238E27FC236}">
                <a16:creationId xmlns:a16="http://schemas.microsoft.com/office/drawing/2014/main" id="{4401A343-B17E-AE2C-935E-C489C127EF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510" y="2684834"/>
            <a:ext cx="2188724" cy="225314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aul Cezanne - Elmalı Natürmort Tablosu - Tablohane">
            <a:extLst>
              <a:ext uri="{FF2B5EF4-FFF2-40B4-BE49-F238E27FC236}">
                <a16:creationId xmlns:a16="http://schemas.microsoft.com/office/drawing/2014/main" id="{BE02F3C9-494D-923D-AB21-A50FABFEFB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5646" y="2709508"/>
            <a:ext cx="2188724" cy="22652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Japon Sanatına Yakından Bakış: Ukiyo-e Nedir?">
            <a:extLst>
              <a:ext uri="{FF2B5EF4-FFF2-40B4-BE49-F238E27FC236}">
                <a16:creationId xmlns:a16="http://schemas.microsoft.com/office/drawing/2014/main" id="{C20F8DDF-BC61-1650-82CB-EFAD2BCBC5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63782" y="2726734"/>
            <a:ext cx="2150396" cy="22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8578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Eklenti 1">
                <a:extLst>
                  <a:ext uri="{FF2B5EF4-FFF2-40B4-BE49-F238E27FC236}">
                    <a16:creationId xmlns:a16="http://schemas.microsoft.com/office/drawing/2014/main" id="{54081036-7AB6-591C-52BC-07CBD91AD00D}"/>
                  </a:ext>
                </a:extLst>
              </p:cNvPr>
              <p:cNvGraphicFramePr>
                <a:graphicFrameLocks noGrp="1"/>
              </p:cNvGraphicFramePr>
              <p:nvPr>
                <p:extLst>
                  <p:ext uri="{D42A27DB-BD31-4B8C-83A1-F6EECF244321}">
                    <p14:modId xmlns:p14="http://schemas.microsoft.com/office/powerpoint/2010/main" val="1190741263"/>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Eklenti 1">
                <a:extLst>
                  <a:ext uri="{FF2B5EF4-FFF2-40B4-BE49-F238E27FC236}">
                    <a16:creationId xmlns:a16="http://schemas.microsoft.com/office/drawing/2014/main" id="{54081036-7AB6-591C-52BC-07CBD91AD00D}"/>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7235285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9650" y="2307192"/>
            <a:ext cx="11852695" cy="3477875"/>
          </a:xfrm>
          <a:prstGeom prst="rect">
            <a:avLst/>
          </a:prstGeom>
          <a:noFill/>
        </p:spPr>
        <p:txBody>
          <a:bodyPr wrap="square" rtlCol="0">
            <a:spAutoFit/>
          </a:bodyPr>
          <a:lstStyle/>
          <a:p>
            <a:pPr marL="342900" indent="-342900" algn="just">
              <a:buFont typeface="Arial" panose="020B0604020202020204" pitchFamily="34" charset="0"/>
              <a:buChar char="•"/>
            </a:pPr>
            <a:r>
              <a:rPr lang="tr-TR" sz="2200" dirty="0">
                <a:solidFill>
                  <a:schemeClr val="bg1"/>
                </a:solidFill>
                <a:latin typeface="+mj-lt"/>
              </a:rPr>
              <a:t>DCGAN (</a:t>
            </a:r>
            <a:r>
              <a:rPr lang="tr-TR" sz="2200" dirty="0" err="1">
                <a:solidFill>
                  <a:schemeClr val="bg1"/>
                </a:solidFill>
                <a:latin typeface="+mj-lt"/>
              </a:rPr>
              <a:t>Deep</a:t>
            </a:r>
            <a:r>
              <a:rPr lang="tr-TR" sz="2200" dirty="0">
                <a:solidFill>
                  <a:schemeClr val="bg1"/>
                </a:solidFill>
                <a:latin typeface="+mj-lt"/>
              </a:rPr>
              <a:t> </a:t>
            </a:r>
            <a:r>
              <a:rPr lang="tr-TR" sz="2200" dirty="0" err="1">
                <a:solidFill>
                  <a:schemeClr val="bg1"/>
                </a:solidFill>
                <a:latin typeface="+mj-lt"/>
              </a:rPr>
              <a:t>Convolutional</a:t>
            </a:r>
            <a:r>
              <a:rPr lang="tr-TR" sz="2200" dirty="0">
                <a:solidFill>
                  <a:schemeClr val="bg1"/>
                </a:solidFill>
                <a:latin typeface="+mj-lt"/>
              </a:rPr>
              <a:t> </a:t>
            </a:r>
            <a:r>
              <a:rPr lang="tr-TR" sz="2200" dirty="0" err="1">
                <a:solidFill>
                  <a:schemeClr val="bg1"/>
                </a:solidFill>
                <a:latin typeface="+mj-lt"/>
              </a:rPr>
              <a:t>Generative</a:t>
            </a:r>
            <a:r>
              <a:rPr lang="tr-TR" sz="2200" dirty="0">
                <a:solidFill>
                  <a:schemeClr val="bg1"/>
                </a:solidFill>
                <a:latin typeface="+mj-lt"/>
              </a:rPr>
              <a:t> </a:t>
            </a:r>
            <a:r>
              <a:rPr lang="tr-TR" sz="2200" dirty="0" err="1">
                <a:solidFill>
                  <a:schemeClr val="bg1"/>
                </a:solidFill>
                <a:latin typeface="+mj-lt"/>
              </a:rPr>
              <a:t>Adversarial</a:t>
            </a:r>
            <a:r>
              <a:rPr lang="tr-TR" sz="2200" dirty="0">
                <a:solidFill>
                  <a:schemeClr val="bg1"/>
                </a:solidFill>
                <a:latin typeface="+mj-lt"/>
              </a:rPr>
              <a:t> Network), derin </a:t>
            </a:r>
            <a:r>
              <a:rPr lang="tr-TR" sz="2200" dirty="0" err="1">
                <a:solidFill>
                  <a:schemeClr val="bg1"/>
                </a:solidFill>
                <a:latin typeface="+mj-lt"/>
              </a:rPr>
              <a:t>evrişimli</a:t>
            </a:r>
            <a:r>
              <a:rPr lang="tr-TR" sz="2200" dirty="0">
                <a:solidFill>
                  <a:schemeClr val="bg1"/>
                </a:solidFill>
                <a:latin typeface="+mj-lt"/>
              </a:rPr>
              <a:t> üreteç-</a:t>
            </a:r>
            <a:r>
              <a:rPr lang="tr-TR" sz="2200" dirty="0" err="1">
                <a:solidFill>
                  <a:schemeClr val="bg1"/>
                </a:solidFill>
                <a:latin typeface="+mj-lt"/>
              </a:rPr>
              <a:t>diskriminatör</a:t>
            </a:r>
            <a:r>
              <a:rPr lang="tr-TR" sz="2200" dirty="0">
                <a:solidFill>
                  <a:schemeClr val="bg1"/>
                </a:solidFill>
                <a:latin typeface="+mj-lt"/>
              </a:rPr>
              <a:t> ağları anlamına gelir. </a:t>
            </a:r>
            <a:r>
              <a:rPr lang="tr-TR" sz="2200" dirty="0" err="1">
                <a:solidFill>
                  <a:schemeClr val="bg1"/>
                </a:solidFill>
                <a:latin typeface="+mj-lt"/>
              </a:rPr>
              <a:t>GAN'lar</a:t>
            </a:r>
            <a:r>
              <a:rPr lang="tr-TR" sz="2200" dirty="0">
                <a:solidFill>
                  <a:schemeClr val="bg1"/>
                </a:solidFill>
                <a:latin typeface="+mj-lt"/>
              </a:rPr>
              <a:t>, bir üreteç ve bir </a:t>
            </a:r>
            <a:r>
              <a:rPr lang="tr-TR" sz="2200" dirty="0" err="1">
                <a:solidFill>
                  <a:schemeClr val="bg1"/>
                </a:solidFill>
                <a:latin typeface="+mj-lt"/>
              </a:rPr>
              <a:t>diskriminatör</a:t>
            </a:r>
            <a:r>
              <a:rPr lang="tr-TR" sz="2200" dirty="0">
                <a:solidFill>
                  <a:schemeClr val="bg1"/>
                </a:solidFill>
                <a:latin typeface="+mj-lt"/>
              </a:rPr>
              <a:t> olmak üzere iki yapay sinir ağından oluşan bir derin öğrenme modeli sınıfıdır. </a:t>
            </a:r>
            <a:r>
              <a:rPr lang="tr-TR" sz="2200" dirty="0" err="1">
                <a:solidFill>
                  <a:schemeClr val="bg1"/>
                </a:solidFill>
                <a:latin typeface="+mj-lt"/>
              </a:rPr>
              <a:t>GAN'lar</a:t>
            </a:r>
            <a:r>
              <a:rPr lang="tr-TR" sz="2200" dirty="0">
                <a:solidFill>
                  <a:schemeClr val="bg1"/>
                </a:solidFill>
                <a:latin typeface="+mj-lt"/>
              </a:rPr>
              <a:t>, gerçekçi veriler üretmek için üreteç ve </a:t>
            </a:r>
            <a:r>
              <a:rPr lang="tr-TR" sz="2200" dirty="0" err="1">
                <a:solidFill>
                  <a:schemeClr val="bg1"/>
                </a:solidFill>
                <a:latin typeface="+mj-lt"/>
              </a:rPr>
              <a:t>diskriminatör</a:t>
            </a:r>
            <a:r>
              <a:rPr lang="tr-TR" sz="2200" dirty="0">
                <a:solidFill>
                  <a:schemeClr val="bg1"/>
                </a:solidFill>
                <a:latin typeface="+mj-lt"/>
              </a:rPr>
              <a:t> arasında bir rekabet oluşturur. DCGAN, bu GAN modelinin bir türüdür.</a:t>
            </a:r>
          </a:p>
          <a:p>
            <a:pPr marL="342900" indent="-342900" algn="just">
              <a:buFont typeface="Arial" panose="020B0604020202020204" pitchFamily="34" charset="0"/>
              <a:buChar char="•"/>
            </a:pPr>
            <a:r>
              <a:rPr lang="tr-TR" sz="2200" dirty="0" err="1">
                <a:solidFill>
                  <a:schemeClr val="bg1"/>
                </a:solidFill>
                <a:latin typeface="+mj-lt"/>
              </a:rPr>
              <a:t>DCGAN'lar</a:t>
            </a:r>
            <a:r>
              <a:rPr lang="tr-TR" sz="2200" dirty="0">
                <a:solidFill>
                  <a:schemeClr val="bg1"/>
                </a:solidFill>
                <a:latin typeface="+mj-lt"/>
              </a:rPr>
              <a:t>, genellikle görüntü verileri üzerinde çalışmak için kullanılır. Bu ağlar, </a:t>
            </a:r>
            <a:r>
              <a:rPr lang="tr-TR" sz="2200" dirty="0" err="1">
                <a:solidFill>
                  <a:schemeClr val="bg1"/>
                </a:solidFill>
                <a:latin typeface="+mj-lt"/>
              </a:rPr>
              <a:t>evrişimli</a:t>
            </a:r>
            <a:r>
              <a:rPr lang="tr-TR" sz="2200" dirty="0">
                <a:solidFill>
                  <a:schemeClr val="bg1"/>
                </a:solidFill>
                <a:latin typeface="+mj-lt"/>
              </a:rPr>
              <a:t> yapay sinir ağlarını (CNN'ler) kullanarak hem üreteç hem de </a:t>
            </a:r>
            <a:r>
              <a:rPr lang="tr-TR" sz="2200" dirty="0" err="1">
                <a:solidFill>
                  <a:schemeClr val="bg1"/>
                </a:solidFill>
                <a:latin typeface="+mj-lt"/>
              </a:rPr>
              <a:t>diskriminatörü</a:t>
            </a:r>
            <a:r>
              <a:rPr lang="tr-TR" sz="2200" dirty="0">
                <a:solidFill>
                  <a:schemeClr val="bg1"/>
                </a:solidFill>
                <a:latin typeface="+mj-lt"/>
              </a:rPr>
              <a:t> tanımlar. Bu, görüntülerin özelliklerini daha etkili bir şekilde öğrenmelerini sağlar. </a:t>
            </a:r>
            <a:r>
              <a:rPr lang="tr-TR" sz="2200" dirty="0" err="1">
                <a:solidFill>
                  <a:schemeClr val="bg1"/>
                </a:solidFill>
                <a:latin typeface="+mj-lt"/>
              </a:rPr>
              <a:t>DCGAN'lar</a:t>
            </a:r>
            <a:r>
              <a:rPr lang="tr-TR" sz="2200" dirty="0">
                <a:solidFill>
                  <a:schemeClr val="bg1"/>
                </a:solidFill>
                <a:latin typeface="+mj-lt"/>
              </a:rPr>
              <a:t>, yüksek kaliteli, gerçekçi görüntüler üretmek için genellikle kullanılır ve özellikle resim sentezi ve benzeri alanlarda önemli bir başarı elde etmiştir.</a:t>
            </a:r>
          </a:p>
          <a:p>
            <a:pPr algn="just"/>
            <a:endParaRPr lang="tr-TR" sz="2200" dirty="0">
              <a:solidFill>
                <a:schemeClr val="bg1"/>
              </a:solidFill>
              <a:latin typeface="+mj-lt"/>
            </a:endParaRPr>
          </a:p>
        </p:txBody>
      </p:sp>
      <p:sp>
        <p:nvSpPr>
          <p:cNvPr id="8" name="TextBox 7"/>
          <p:cNvSpPr txBox="1"/>
          <p:nvPr/>
        </p:nvSpPr>
        <p:spPr>
          <a:xfrm>
            <a:off x="2359990" y="446400"/>
            <a:ext cx="7472016" cy="830997"/>
          </a:xfrm>
          <a:prstGeom prst="rect">
            <a:avLst/>
          </a:prstGeom>
          <a:noFill/>
        </p:spPr>
        <p:txBody>
          <a:bodyPr wrap="square" rtlCol="0">
            <a:spAutoFit/>
          </a:bodyPr>
          <a:lstStyle/>
          <a:p>
            <a:pPr algn="ctr"/>
            <a:r>
              <a:rPr lang="tr-TR" sz="4800" b="1" dirty="0">
                <a:solidFill>
                  <a:schemeClr val="bg1"/>
                </a:solidFill>
                <a:latin typeface="+mj-lt"/>
              </a:rPr>
              <a:t>DCGAN NEDİR?</a:t>
            </a:r>
            <a:endParaRPr lang="en-US" sz="4800" b="1" dirty="0">
              <a:solidFill>
                <a:schemeClr val="bg1"/>
              </a:solidFill>
              <a:latin typeface="+mj-lt"/>
            </a:endParaRPr>
          </a:p>
        </p:txBody>
      </p:sp>
    </p:spTree>
    <p:extLst>
      <p:ext uri="{BB962C8B-B14F-4D97-AF65-F5344CB8AC3E}">
        <p14:creationId xmlns:p14="http://schemas.microsoft.com/office/powerpoint/2010/main" val="3907180171"/>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30CF40-A532-77A9-5FD6-80FBFE7FFB25}"/>
              </a:ext>
            </a:extLst>
          </p:cNvPr>
          <p:cNvPicPr>
            <a:picLocks noChangeAspect="1"/>
          </p:cNvPicPr>
          <p:nvPr/>
        </p:nvPicPr>
        <p:blipFill>
          <a:blip r:embed="rId2"/>
          <a:stretch>
            <a:fillRect/>
          </a:stretch>
        </p:blipFill>
        <p:spPr>
          <a:xfrm>
            <a:off x="0" y="1238250"/>
            <a:ext cx="12192000" cy="4381500"/>
          </a:xfrm>
          <a:prstGeom prst="rect">
            <a:avLst/>
          </a:prstGeom>
        </p:spPr>
      </p:pic>
    </p:spTree>
    <p:extLst>
      <p:ext uri="{BB962C8B-B14F-4D97-AF65-F5344CB8AC3E}">
        <p14:creationId xmlns:p14="http://schemas.microsoft.com/office/powerpoint/2010/main" val="3971310734"/>
      </p:ext>
    </p:extLst>
  </p:cSld>
  <p:clrMapOvr>
    <a:masterClrMapping/>
  </p:clrMapOvr>
  <p:transition spd="slow">
    <p:push dir="u"/>
  </p:transition>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2980B9"/>
      </a:accent1>
      <a:accent2>
        <a:srgbClr val="16A085"/>
      </a:accent2>
      <a:accent3>
        <a:srgbClr val="9BBB59"/>
      </a:accent3>
      <a:accent4>
        <a:srgbClr val="F39C12"/>
      </a:accent4>
      <a:accent5>
        <a:srgbClr val="C0392B"/>
      </a:accent5>
      <a:accent6>
        <a:srgbClr val="2C3F50"/>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webextension1.xml><?xml version="1.0" encoding="utf-8"?>
<we:webextension xmlns:we="http://schemas.microsoft.com/office/webextensions/webextension/2010/11" id="{BDFECC8D-1815-4354-A041-479E811F4311}">
  <we:reference id="wa104295828" version="1.9.0.0" store="tr-T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oloclub.github.io/ganlab/&quot;,&quot;values&quot;:{},&quot;data&quot;:{&quot;uri&quot;:&quot;poloclub.github.io/ganlab/&quot;},&quot;secure&quot;:false}],&quot;name&quot;:&quot;poloclub.github.io/ganlab/&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9DCD6FB-DC4C-4E7F-A645-378396FE3856}">
  <we:reference id="wa104295828" version="1.9.0.0" store="tr-TR" storeType="OMEX"/>
  <we:alternateReferences>
    <we:reference id="WA104295828" version="1.9.0.0" store="" storeType="OMEX"/>
  </we:alternateReferences>
  <we:properties>
    <we:property name="__labs__" value="{&quot;configuration&quot;:{&quot;appVersion&quot;:{&quot;major&quot;:1,&quot;minor&quot;:0},&quot;components&quot;:[{&quot;type&quot;:&quot;Labs.Components.ActivityComponent&quot;,&quot;name&quot;:&quot;emiliendupont.github.io/2018/01/24/optimization-visualization/&quot;,&quot;values&quot;:{},&quot;data&quot;:{&quot;uri&quot;:&quot;emiliendupont.github.io/2018/01/24/optimization-visualization/&quot;},&quot;secure&quot;:false}],&quot;name&quot;:&quot;emiliendupont.github.io/2018/01/24/optimization-visualization/&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11519</TotalTime>
  <Words>1270</Words>
  <Application>Microsoft Office PowerPoint</Application>
  <PresentationFormat>Geniş ekran</PresentationFormat>
  <Paragraphs>69</Paragraphs>
  <Slides>17</Slides>
  <Notes>0</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17</vt:i4>
      </vt:variant>
    </vt:vector>
  </HeadingPairs>
  <TitlesOfParts>
    <vt:vector size="21" baseType="lpstr">
      <vt:lpstr>Arial</vt:lpstr>
      <vt:lpstr>Calibri</vt:lpstr>
      <vt:lpstr>Source Sans Pro Light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Seyfullah Kurt</cp:lastModifiedBy>
  <cp:revision>978</cp:revision>
  <dcterms:created xsi:type="dcterms:W3CDTF">2014-09-15T07:14:39Z</dcterms:created>
  <dcterms:modified xsi:type="dcterms:W3CDTF">2024-05-08T12:30:57Z</dcterms:modified>
</cp:coreProperties>
</file>